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7" r:id="rId3"/>
    <p:sldId id="307" r:id="rId4"/>
    <p:sldId id="277" r:id="rId5"/>
    <p:sldId id="309" r:id="rId6"/>
    <p:sldId id="317" r:id="rId7"/>
    <p:sldId id="316" r:id="rId8"/>
    <p:sldId id="318" r:id="rId9"/>
    <p:sldId id="311" r:id="rId10"/>
    <p:sldId id="312" r:id="rId11"/>
    <p:sldId id="31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Dionne" initials="MD" lastIdx="1" clrIdx="0">
    <p:extLst>
      <p:ext uri="{19B8F6BF-5375-455C-9EA6-DF929625EA0E}">
        <p15:presenceInfo xmlns:p15="http://schemas.microsoft.com/office/powerpoint/2012/main" userId="63b933f86be82ab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9200"/>
    <a:srgbClr val="96322A"/>
    <a:srgbClr val="FEC200"/>
    <a:srgbClr val="BC8F00"/>
    <a:srgbClr val="E518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9" autoAdjust="0"/>
    <p:restoredTop sz="71184" autoAdjust="0"/>
  </p:normalViewPr>
  <p:slideViewPr>
    <p:cSldViewPr snapToGrid="0">
      <p:cViewPr varScale="1">
        <p:scale>
          <a:sx n="77" d="100"/>
          <a:sy n="77" d="100"/>
        </p:scale>
        <p:origin x="792" y="17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56637-6FFE-4734-9800-7A942A45703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45C95AF-5494-427D-A9D8-C6F639224F91}">
      <dgm:prSet phldrT="[Text]" custT="1"/>
      <dgm:spPr>
        <a:solidFill>
          <a:srgbClr val="96322A"/>
        </a:solidFill>
      </dgm:spPr>
      <dgm:t>
        <a:bodyPr/>
        <a:lstStyle/>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Kate Yayla</a:t>
          </a:r>
          <a:endPar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C02A4772-184C-429B-AB08-BB0851D4D407}" type="parTrans" cxnId="{76F94ED7-6D9F-4CE2-B9B4-FC11464431A6}">
      <dgm:prSet/>
      <dgm:spPr/>
      <dgm:t>
        <a:bodyPr/>
        <a:lstStyle/>
        <a:p>
          <a:endParaRPr lang="en-US"/>
        </a:p>
      </dgm:t>
    </dgm:pt>
    <dgm:pt modelId="{40D65230-12D8-4C97-847B-15CA0B3B0A6F}" type="sibTrans" cxnId="{76F94ED7-6D9F-4CE2-B9B4-FC11464431A6}">
      <dgm:prSet/>
      <dgm:spPr/>
      <dgm:t>
        <a:bodyPr/>
        <a:lstStyle/>
        <a:p>
          <a:endParaRPr lang="en-US"/>
        </a:p>
      </dgm:t>
    </dgm:pt>
    <dgm:pt modelId="{B347B670-C154-41B9-A1A7-F02C1778252F}">
      <dgm:prSet phldrT="[Text]" custT="1"/>
      <dgm:spPr>
        <a:solidFill>
          <a:srgbClr val="96322A"/>
        </a:solidFill>
      </dgm:spPr>
      <dgm:t>
        <a:bodyPr/>
        <a:lstStyle/>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Meet </a:t>
          </a:r>
        </a:p>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K Kaur </a:t>
          </a:r>
          <a:r>
            <a:rPr lang="en-US" sz="2400" dirty="0" err="1">
              <a:latin typeface="Microsoft Sans Serif" panose="020B0604020202020204" pitchFamily="34" charset="0"/>
              <a:ea typeface="Microsoft Sans Serif" panose="020B0604020202020204" pitchFamily="34" charset="0"/>
              <a:cs typeface="Microsoft Sans Serif" panose="020B0604020202020204" pitchFamily="34" charset="0"/>
            </a:rPr>
            <a:t>Sahni</a:t>
          </a:r>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12728D2B-B077-492B-B5E6-93DC02C5F1FA}" type="parTrans" cxnId="{DBA3D35B-6EDB-4984-8887-8194D209E3A3}">
      <dgm:prSet/>
      <dgm:spPr/>
      <dgm:t>
        <a:bodyPr/>
        <a:lstStyle/>
        <a:p>
          <a:endParaRPr lang="en-US"/>
        </a:p>
      </dgm:t>
    </dgm:pt>
    <dgm:pt modelId="{760EC123-94DA-4C7C-91B6-8C79A4141024}" type="sibTrans" cxnId="{DBA3D35B-6EDB-4984-8887-8194D209E3A3}">
      <dgm:prSet/>
      <dgm:spPr/>
      <dgm:t>
        <a:bodyPr/>
        <a:lstStyle/>
        <a:p>
          <a:endParaRPr lang="en-US"/>
        </a:p>
      </dgm:t>
    </dgm:pt>
    <dgm:pt modelId="{BA21973E-44AC-4B32-A052-C646DECB4126}">
      <dgm:prSet phldrT="[Text]" custT="1"/>
      <dgm:spPr>
        <a:solidFill>
          <a:srgbClr val="96322A"/>
        </a:solidFill>
      </dgm:spPr>
      <dgm:t>
        <a:bodyPr/>
        <a:lstStyle/>
        <a:p>
          <a:pPr algn="ctr"/>
          <a:r>
            <a:rPr lang="en-US" sz="2400" dirty="0" err="1">
              <a:latin typeface="Microsoft Sans Serif" panose="020B0604020202020204" pitchFamily="34" charset="0"/>
              <a:ea typeface="Microsoft Sans Serif" panose="020B0604020202020204" pitchFamily="34" charset="0"/>
              <a:cs typeface="Microsoft Sans Serif" panose="020B0604020202020204" pitchFamily="34" charset="0"/>
            </a:rPr>
            <a:t>Saleha</a:t>
          </a: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 Ahmed</a:t>
          </a:r>
          <a:endParaRPr lang="en-US"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640960F2-3774-4B88-8BDE-982EE8BA8481}" type="parTrans" cxnId="{9BE182DA-D94C-44A8-BE11-371A03F64279}">
      <dgm:prSet/>
      <dgm:spPr/>
      <dgm:t>
        <a:bodyPr/>
        <a:lstStyle/>
        <a:p>
          <a:endParaRPr lang="en-US"/>
        </a:p>
      </dgm:t>
    </dgm:pt>
    <dgm:pt modelId="{358B68C0-A336-4069-B81C-AF8872E40842}" type="sibTrans" cxnId="{9BE182DA-D94C-44A8-BE11-371A03F64279}">
      <dgm:prSet/>
      <dgm:spPr/>
      <dgm:t>
        <a:bodyPr/>
        <a:lstStyle/>
        <a:p>
          <a:endParaRPr lang="en-US"/>
        </a:p>
      </dgm:t>
    </dgm:pt>
    <dgm:pt modelId="{CD88B88A-F6D4-496C-891A-33B0DB8D1980}">
      <dgm:prSet phldrT="[Text]" custT="1"/>
      <dgm:spPr>
        <a:solidFill>
          <a:srgbClr val="96322A"/>
        </a:solidFill>
      </dgm:spPr>
      <dgm:t>
        <a:bodyPr/>
        <a:lstStyle/>
        <a:p>
          <a:pPr algn="ctr"/>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Jay Dhruv</a:t>
          </a:r>
          <a:endParaRPr lang="en-US" sz="1400" dirty="0">
            <a:latin typeface="Microsoft Sans Serif" panose="020B0604020202020204" pitchFamily="34" charset="0"/>
            <a:ea typeface="Microsoft Sans Serif" panose="020B0604020202020204" pitchFamily="34" charset="0"/>
            <a:cs typeface="Microsoft Sans Serif" panose="020B0604020202020204" pitchFamily="34" charset="0"/>
          </a:endParaRPr>
        </a:p>
      </dgm:t>
    </dgm:pt>
    <dgm:pt modelId="{0F74A844-2B5A-4CC5-A892-0A72ACB63FE4}" type="parTrans" cxnId="{48F07CFA-901F-4502-9C60-9F29EE601572}">
      <dgm:prSet/>
      <dgm:spPr/>
      <dgm:t>
        <a:bodyPr/>
        <a:lstStyle/>
        <a:p>
          <a:endParaRPr lang="en-US"/>
        </a:p>
      </dgm:t>
    </dgm:pt>
    <dgm:pt modelId="{569E366C-0CA3-4880-A6A9-2FB3C6DA969D}" type="sibTrans" cxnId="{48F07CFA-901F-4502-9C60-9F29EE601572}">
      <dgm:prSet/>
      <dgm:spPr/>
      <dgm:t>
        <a:bodyPr/>
        <a:lstStyle/>
        <a:p>
          <a:endParaRPr lang="en-US"/>
        </a:p>
      </dgm:t>
    </dgm:pt>
    <dgm:pt modelId="{7120EE43-DED2-45B7-9559-1EA4172A6915}">
      <dgm:prSet phldrT="[Text]" custT="1"/>
      <dgm:spPr>
        <a:solidFill>
          <a:srgbClr val="96322A"/>
        </a:solidFill>
      </dgm:spPr>
      <dgm:t>
        <a:bodyPr/>
        <a:lstStyle/>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Brian Johnson</a:t>
          </a:r>
        </a:p>
      </dgm:t>
    </dgm:pt>
    <dgm:pt modelId="{5F0CF807-9F20-4958-8B4F-52A9D71C19FD}" type="parTrans" cxnId="{AD6908AD-EEF1-404F-8CA2-446C629C663D}">
      <dgm:prSet/>
      <dgm:spPr/>
      <dgm:t>
        <a:bodyPr/>
        <a:lstStyle/>
        <a:p>
          <a:endParaRPr lang="en-US"/>
        </a:p>
      </dgm:t>
    </dgm:pt>
    <dgm:pt modelId="{05FDF43A-ABE5-4992-B9E0-1BAA67777816}" type="sibTrans" cxnId="{AD6908AD-EEF1-404F-8CA2-446C629C663D}">
      <dgm:prSet/>
      <dgm:spPr/>
      <dgm:t>
        <a:bodyPr/>
        <a:lstStyle/>
        <a:p>
          <a:endParaRPr lang="en-US"/>
        </a:p>
      </dgm:t>
    </dgm:pt>
    <dgm:pt modelId="{AB1CCB99-07EE-497B-99E5-2114E5B015B7}" type="pres">
      <dgm:prSet presAssocID="{D3B56637-6FFE-4734-9800-7A942A45703C}" presName="diagram" presStyleCnt="0">
        <dgm:presLayoutVars>
          <dgm:dir/>
          <dgm:resizeHandles val="exact"/>
        </dgm:presLayoutVars>
      </dgm:prSet>
      <dgm:spPr/>
    </dgm:pt>
    <dgm:pt modelId="{DA051886-3470-4803-B73F-502B93ABD84F}" type="pres">
      <dgm:prSet presAssocID="{CD88B88A-F6D4-496C-891A-33B0DB8D1980}" presName="node" presStyleLbl="node1" presStyleIdx="0" presStyleCnt="5" custLinFactX="100000" custLinFactY="13826" custLinFactNeighborX="113423" custLinFactNeighborY="100000">
        <dgm:presLayoutVars>
          <dgm:bulletEnabled val="1"/>
        </dgm:presLayoutVars>
      </dgm:prSet>
      <dgm:spPr/>
    </dgm:pt>
    <dgm:pt modelId="{7B0BAA57-0382-49A2-82A6-8EEA4AFFC462}" type="pres">
      <dgm:prSet presAssocID="{569E366C-0CA3-4880-A6A9-2FB3C6DA969D}" presName="sibTrans" presStyleCnt="0"/>
      <dgm:spPr/>
    </dgm:pt>
    <dgm:pt modelId="{416B2F5A-5E62-4FB9-A398-77AF8C183F11}" type="pres">
      <dgm:prSet presAssocID="{7120EE43-DED2-45B7-9559-1EA4172A6915}" presName="node" presStyleLbl="node1" presStyleIdx="1" presStyleCnt="5" custLinFactNeighborX="-70477" custLinFactNeighborY="1768">
        <dgm:presLayoutVars>
          <dgm:bulletEnabled val="1"/>
        </dgm:presLayoutVars>
      </dgm:prSet>
      <dgm:spPr/>
    </dgm:pt>
    <dgm:pt modelId="{B88FE66E-2883-4D50-9C1D-44EBFA27A133}" type="pres">
      <dgm:prSet presAssocID="{05FDF43A-ABE5-4992-B9E0-1BAA67777816}" presName="sibTrans" presStyleCnt="0"/>
      <dgm:spPr/>
    </dgm:pt>
    <dgm:pt modelId="{C390360F-A4FC-419B-8F03-4C961B165D00}" type="pres">
      <dgm:prSet presAssocID="{F45C95AF-5494-427D-A9D8-C6F639224F91}" presName="node" presStyleLbl="node1" presStyleIdx="2" presStyleCnt="5" custLinFactX="-12287" custLinFactY="14750" custLinFactNeighborX="-100000" custLinFactNeighborY="100000">
        <dgm:presLayoutVars>
          <dgm:bulletEnabled val="1"/>
        </dgm:presLayoutVars>
      </dgm:prSet>
      <dgm:spPr/>
    </dgm:pt>
    <dgm:pt modelId="{5855970C-1549-40BF-A014-AAE6EA7928C2}" type="pres">
      <dgm:prSet presAssocID="{40D65230-12D8-4C97-847B-15CA0B3B0A6F}" presName="sibTrans" presStyleCnt="0"/>
      <dgm:spPr/>
    </dgm:pt>
    <dgm:pt modelId="{BB8CD9CF-300D-4AEF-9601-7EF39963324C}" type="pres">
      <dgm:prSet presAssocID="{B347B670-C154-41B9-A1A7-F02C1778252F}" presName="node" presStyleLbl="node1" presStyleIdx="3" presStyleCnt="5" custLinFactNeighborX="-54091" custLinFactNeighborY="-2530">
        <dgm:presLayoutVars>
          <dgm:bulletEnabled val="1"/>
        </dgm:presLayoutVars>
      </dgm:prSet>
      <dgm:spPr/>
    </dgm:pt>
    <dgm:pt modelId="{A8F780CA-D360-40AA-A52C-B4D649045925}" type="pres">
      <dgm:prSet presAssocID="{760EC123-94DA-4C7C-91B6-8C79A4141024}" presName="sibTrans" presStyleCnt="0"/>
      <dgm:spPr/>
    </dgm:pt>
    <dgm:pt modelId="{D298A9FA-D96C-4876-9684-B4526A2C1C66}" type="pres">
      <dgm:prSet presAssocID="{BA21973E-44AC-4B32-A052-C646DECB4126}" presName="node" presStyleLbl="node1" presStyleIdx="4" presStyleCnt="5" custLinFactY="-14898" custLinFactNeighborX="-15034" custLinFactNeighborY="-100000">
        <dgm:presLayoutVars>
          <dgm:bulletEnabled val="1"/>
        </dgm:presLayoutVars>
      </dgm:prSet>
      <dgm:spPr/>
    </dgm:pt>
  </dgm:ptLst>
  <dgm:cxnLst>
    <dgm:cxn modelId="{4F74A702-3DDC-4F3A-8237-E9BD79FE1D20}" type="presOf" srcId="{B347B670-C154-41B9-A1A7-F02C1778252F}" destId="{BB8CD9CF-300D-4AEF-9601-7EF39963324C}" srcOrd="0" destOrd="0" presId="urn:microsoft.com/office/officeart/2005/8/layout/default"/>
    <dgm:cxn modelId="{B3D84F27-E83C-4A0F-8D58-A53D731D54AA}" type="presOf" srcId="{BA21973E-44AC-4B32-A052-C646DECB4126}" destId="{D298A9FA-D96C-4876-9684-B4526A2C1C66}" srcOrd="0" destOrd="0" presId="urn:microsoft.com/office/officeart/2005/8/layout/default"/>
    <dgm:cxn modelId="{C3872740-A617-4A5A-9AFB-0E137614EE4F}" type="presOf" srcId="{CD88B88A-F6D4-496C-891A-33B0DB8D1980}" destId="{DA051886-3470-4803-B73F-502B93ABD84F}" srcOrd="0" destOrd="0" presId="urn:microsoft.com/office/officeart/2005/8/layout/default"/>
    <dgm:cxn modelId="{2387A755-6E57-4DF4-8BD2-FCF441DFC952}" type="presOf" srcId="{D3B56637-6FFE-4734-9800-7A942A45703C}" destId="{AB1CCB99-07EE-497B-99E5-2114E5B015B7}" srcOrd="0" destOrd="0" presId="urn:microsoft.com/office/officeart/2005/8/layout/default"/>
    <dgm:cxn modelId="{DBA3D35B-6EDB-4984-8887-8194D209E3A3}" srcId="{D3B56637-6FFE-4734-9800-7A942A45703C}" destId="{B347B670-C154-41B9-A1A7-F02C1778252F}" srcOrd="3" destOrd="0" parTransId="{12728D2B-B077-492B-B5E6-93DC02C5F1FA}" sibTransId="{760EC123-94DA-4C7C-91B6-8C79A4141024}"/>
    <dgm:cxn modelId="{0689D393-BB09-4230-9CD3-91216E48EFA8}" type="presOf" srcId="{7120EE43-DED2-45B7-9559-1EA4172A6915}" destId="{416B2F5A-5E62-4FB9-A398-77AF8C183F11}" srcOrd="0" destOrd="0" presId="urn:microsoft.com/office/officeart/2005/8/layout/default"/>
    <dgm:cxn modelId="{6A9252AA-63C3-4924-BBC4-2CD22EA071C9}" type="presOf" srcId="{F45C95AF-5494-427D-A9D8-C6F639224F91}" destId="{C390360F-A4FC-419B-8F03-4C961B165D00}" srcOrd="0" destOrd="0" presId="urn:microsoft.com/office/officeart/2005/8/layout/default"/>
    <dgm:cxn modelId="{AD6908AD-EEF1-404F-8CA2-446C629C663D}" srcId="{D3B56637-6FFE-4734-9800-7A942A45703C}" destId="{7120EE43-DED2-45B7-9559-1EA4172A6915}" srcOrd="1" destOrd="0" parTransId="{5F0CF807-9F20-4958-8B4F-52A9D71C19FD}" sibTransId="{05FDF43A-ABE5-4992-B9E0-1BAA67777816}"/>
    <dgm:cxn modelId="{76F94ED7-6D9F-4CE2-B9B4-FC11464431A6}" srcId="{D3B56637-6FFE-4734-9800-7A942A45703C}" destId="{F45C95AF-5494-427D-A9D8-C6F639224F91}" srcOrd="2" destOrd="0" parTransId="{C02A4772-184C-429B-AB08-BB0851D4D407}" sibTransId="{40D65230-12D8-4C97-847B-15CA0B3B0A6F}"/>
    <dgm:cxn modelId="{9BE182DA-D94C-44A8-BE11-371A03F64279}" srcId="{D3B56637-6FFE-4734-9800-7A942A45703C}" destId="{BA21973E-44AC-4B32-A052-C646DECB4126}" srcOrd="4" destOrd="0" parTransId="{640960F2-3774-4B88-8BDE-982EE8BA8481}" sibTransId="{358B68C0-A336-4069-B81C-AF8872E40842}"/>
    <dgm:cxn modelId="{48F07CFA-901F-4502-9C60-9F29EE601572}" srcId="{D3B56637-6FFE-4734-9800-7A942A45703C}" destId="{CD88B88A-F6D4-496C-891A-33B0DB8D1980}" srcOrd="0" destOrd="0" parTransId="{0F74A844-2B5A-4CC5-A892-0A72ACB63FE4}" sibTransId="{569E366C-0CA3-4880-A6A9-2FB3C6DA969D}"/>
    <dgm:cxn modelId="{3286A586-381C-40D9-BF92-F88D38DE20A1}" type="presParOf" srcId="{AB1CCB99-07EE-497B-99E5-2114E5B015B7}" destId="{DA051886-3470-4803-B73F-502B93ABD84F}" srcOrd="0" destOrd="0" presId="urn:microsoft.com/office/officeart/2005/8/layout/default"/>
    <dgm:cxn modelId="{6153E77E-A851-48D9-960B-31976006F4BB}" type="presParOf" srcId="{AB1CCB99-07EE-497B-99E5-2114E5B015B7}" destId="{7B0BAA57-0382-49A2-82A6-8EEA4AFFC462}" srcOrd="1" destOrd="0" presId="urn:microsoft.com/office/officeart/2005/8/layout/default"/>
    <dgm:cxn modelId="{58CD3956-AD11-45ED-9D07-911202A0BF49}" type="presParOf" srcId="{AB1CCB99-07EE-497B-99E5-2114E5B015B7}" destId="{416B2F5A-5E62-4FB9-A398-77AF8C183F11}" srcOrd="2" destOrd="0" presId="urn:microsoft.com/office/officeart/2005/8/layout/default"/>
    <dgm:cxn modelId="{A439DBB3-BF96-48FD-94DA-AF9C31187B52}" type="presParOf" srcId="{AB1CCB99-07EE-497B-99E5-2114E5B015B7}" destId="{B88FE66E-2883-4D50-9C1D-44EBFA27A133}" srcOrd="3" destOrd="0" presId="urn:microsoft.com/office/officeart/2005/8/layout/default"/>
    <dgm:cxn modelId="{10E6532E-46CD-431D-8B10-DACC4DCC7B36}" type="presParOf" srcId="{AB1CCB99-07EE-497B-99E5-2114E5B015B7}" destId="{C390360F-A4FC-419B-8F03-4C961B165D00}" srcOrd="4" destOrd="0" presId="urn:microsoft.com/office/officeart/2005/8/layout/default"/>
    <dgm:cxn modelId="{358A0831-4A20-465F-9BB3-72F2745DDBB5}" type="presParOf" srcId="{AB1CCB99-07EE-497B-99E5-2114E5B015B7}" destId="{5855970C-1549-40BF-A014-AAE6EA7928C2}" srcOrd="5" destOrd="0" presId="urn:microsoft.com/office/officeart/2005/8/layout/default"/>
    <dgm:cxn modelId="{E5B14470-07F4-4085-A1E4-9BB434AA22B2}" type="presParOf" srcId="{AB1CCB99-07EE-497B-99E5-2114E5B015B7}" destId="{BB8CD9CF-300D-4AEF-9601-7EF39963324C}" srcOrd="6" destOrd="0" presId="urn:microsoft.com/office/officeart/2005/8/layout/default"/>
    <dgm:cxn modelId="{E89273CD-9C0D-4CB0-B237-002C1B8EEC4A}" type="presParOf" srcId="{AB1CCB99-07EE-497B-99E5-2114E5B015B7}" destId="{A8F780CA-D360-40AA-A52C-B4D649045925}" srcOrd="7" destOrd="0" presId="urn:microsoft.com/office/officeart/2005/8/layout/default"/>
    <dgm:cxn modelId="{FD5EA62F-3CAD-4F4D-B491-AAAC0A070872}" type="presParOf" srcId="{AB1CCB99-07EE-497B-99E5-2114E5B015B7}" destId="{D298A9FA-D96C-4876-9684-B4526A2C1C66}"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51886-3470-4803-B73F-502B93ABD84F}">
      <dsp:nvSpPr>
        <dsp:cNvPr id="0" name=""/>
        <dsp:cNvSpPr/>
      </dsp:nvSpPr>
      <dsp:spPr>
        <a:xfrm>
          <a:off x="4945691" y="2053738"/>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Jay Dhruv</a:t>
          </a:r>
          <a:endParaRPr lang="en-US" sz="1400"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4945691" y="2053738"/>
        <a:ext cx="2317318" cy="1390391"/>
      </dsp:txXfrm>
    </dsp:sp>
    <dsp:sp modelId="{416B2F5A-5E62-4FB9-A398-77AF8C183F11}">
      <dsp:nvSpPr>
        <dsp:cNvPr id="0" name=""/>
        <dsp:cNvSpPr/>
      </dsp:nvSpPr>
      <dsp:spPr>
        <a:xfrm>
          <a:off x="915873" y="495693"/>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Brian Johnson</a:t>
          </a:r>
        </a:p>
      </dsp:txBody>
      <dsp:txXfrm>
        <a:off x="915873" y="495693"/>
        <a:ext cx="2317318" cy="1390391"/>
      </dsp:txXfrm>
    </dsp:sp>
    <dsp:sp modelId="{C390360F-A4FC-419B-8F03-4C961B165D00}">
      <dsp:nvSpPr>
        <dsp:cNvPr id="0" name=""/>
        <dsp:cNvSpPr/>
      </dsp:nvSpPr>
      <dsp:spPr>
        <a:xfrm>
          <a:off x="2496053" y="2066585"/>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Kate Yayla</a:t>
          </a:r>
          <a:endParaRPr lang="en-US" sz="3600"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2496053" y="2066585"/>
        <a:ext cx="2317318" cy="1390391"/>
      </dsp:txXfrm>
    </dsp:sp>
    <dsp:sp modelId="{BB8CD9CF-300D-4AEF-9601-7EF39963324C}">
      <dsp:nvSpPr>
        <dsp:cNvPr id="0" name=""/>
        <dsp:cNvSpPr/>
      </dsp:nvSpPr>
      <dsp:spPr>
        <a:xfrm>
          <a:off x="21064" y="2058058"/>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Meet </a:t>
          </a:r>
        </a:p>
        <a:p>
          <a:pPr marL="0" lvl="0" indent="0" algn="ctr" defTabSz="1066800">
            <a:lnSpc>
              <a:spcPct val="90000"/>
            </a:lnSpc>
            <a:spcBef>
              <a:spcPct val="0"/>
            </a:spcBef>
            <a:spcAft>
              <a:spcPct val="35000"/>
            </a:spcAft>
            <a:buNone/>
          </a:pP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K Kaur </a:t>
          </a:r>
          <a:r>
            <a:rPr lang="en-US" sz="2400" kern="1200" dirty="0" err="1">
              <a:latin typeface="Microsoft Sans Serif" panose="020B0604020202020204" pitchFamily="34" charset="0"/>
              <a:ea typeface="Microsoft Sans Serif" panose="020B0604020202020204" pitchFamily="34" charset="0"/>
              <a:cs typeface="Microsoft Sans Serif" panose="020B0604020202020204" pitchFamily="34" charset="0"/>
            </a:rPr>
            <a:t>Sahni</a:t>
          </a:r>
          <a:endPar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21064" y="2058058"/>
        <a:ext cx="2317318" cy="1390391"/>
      </dsp:txXfrm>
    </dsp:sp>
    <dsp:sp modelId="{D298A9FA-D96C-4876-9684-B4526A2C1C66}">
      <dsp:nvSpPr>
        <dsp:cNvPr id="0" name=""/>
        <dsp:cNvSpPr/>
      </dsp:nvSpPr>
      <dsp:spPr>
        <a:xfrm>
          <a:off x="3475190" y="495703"/>
          <a:ext cx="2317318" cy="1390391"/>
        </a:xfrm>
        <a:prstGeom prst="rect">
          <a:avLst/>
        </a:prstGeom>
        <a:solidFill>
          <a:srgbClr val="96322A"/>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err="1">
              <a:latin typeface="Microsoft Sans Serif" panose="020B0604020202020204" pitchFamily="34" charset="0"/>
              <a:ea typeface="Microsoft Sans Serif" panose="020B0604020202020204" pitchFamily="34" charset="0"/>
              <a:cs typeface="Microsoft Sans Serif" panose="020B0604020202020204" pitchFamily="34" charset="0"/>
            </a:rPr>
            <a:t>Saleha</a:t>
          </a:r>
          <a:r>
            <a:rPr lang="en-US" sz="2400" kern="1200" dirty="0">
              <a:latin typeface="Microsoft Sans Serif" panose="020B0604020202020204" pitchFamily="34" charset="0"/>
              <a:ea typeface="Microsoft Sans Serif" panose="020B0604020202020204" pitchFamily="34" charset="0"/>
              <a:cs typeface="Microsoft Sans Serif" panose="020B0604020202020204" pitchFamily="34" charset="0"/>
            </a:rPr>
            <a:t> Ahmed</a:t>
          </a:r>
          <a:endParaRPr lang="en-US" kern="1200" dirty="0">
            <a:latin typeface="Microsoft Sans Serif" panose="020B0604020202020204" pitchFamily="34" charset="0"/>
            <a:ea typeface="Microsoft Sans Serif" panose="020B0604020202020204" pitchFamily="34" charset="0"/>
            <a:cs typeface="Microsoft Sans Serif" panose="020B0604020202020204" pitchFamily="34" charset="0"/>
          </a:endParaRPr>
        </a:p>
      </dsp:txBody>
      <dsp:txXfrm>
        <a:off x="3475190" y="495703"/>
        <a:ext cx="2317318" cy="139039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058F4C-6B1A-4901-9A19-260396C79F74}" type="datetimeFigureOut">
              <a:rPr lang="en-US" smtClean="0"/>
              <a:t>9/24/21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D02862-8E0D-4E4F-946D-71113BB3C307}" type="slidenum">
              <a:rPr lang="en-US" smtClean="0"/>
              <a:t>‹#›</a:t>
            </a:fld>
            <a:endParaRPr lang="en-US"/>
          </a:p>
        </p:txBody>
      </p:sp>
    </p:spTree>
    <p:extLst>
      <p:ext uri="{BB962C8B-B14F-4D97-AF65-F5344CB8AC3E}">
        <p14:creationId xmlns:p14="http://schemas.microsoft.com/office/powerpoint/2010/main" val="1875116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jaybdhruv" TargetMode="External"/><Relationship Id="rId7" Type="http://schemas.openxmlformats.org/officeDocument/2006/relationships/hyperlink" Target="https://github.com/saleha456"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github.com/Bjohnson08021/" TargetMode="External"/><Relationship Id="rId5" Type="http://schemas.openxmlformats.org/officeDocument/2006/relationships/hyperlink" Target="https://github.com/Kate-Yayla" TargetMode="External"/><Relationship Id="rId4" Type="http://schemas.openxmlformats.org/officeDocument/2006/relationships/hyperlink" Target="https://github.com/meetk5"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jaybdhruv" TargetMode="External"/><Relationship Id="rId7" Type="http://schemas.openxmlformats.org/officeDocument/2006/relationships/hyperlink" Target="https://github.com/saleha456"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github.com/Bjohnson08021/" TargetMode="External"/><Relationship Id="rId5" Type="http://schemas.openxmlformats.org/officeDocument/2006/relationships/hyperlink" Target="https://github.com/Kate-Yayla" TargetMode="External"/><Relationship Id="rId4" Type="http://schemas.openxmlformats.org/officeDocument/2006/relationships/hyperlink" Target="https://github.com/meetk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a:t>
            </a:fld>
            <a:endParaRPr lang="en-US"/>
          </a:p>
        </p:txBody>
      </p:sp>
    </p:spTree>
    <p:extLst>
      <p:ext uri="{BB962C8B-B14F-4D97-AF65-F5344CB8AC3E}">
        <p14:creationId xmlns:p14="http://schemas.microsoft.com/office/powerpoint/2010/main" val="896376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PATCH</a:t>
            </a:r>
          </a:p>
          <a:p>
            <a:pPr algn="l">
              <a:buFont typeface="Arial" panose="020B0604020202020204" pitchFamily="34" charset="0"/>
              <a:buChar char="•"/>
            </a:pPr>
            <a:r>
              <a:rPr lang="en-US" b="0" i="0" u="none" strike="noStrike" dirty="0">
                <a:solidFill>
                  <a:srgbClr val="24292F"/>
                </a:solidFill>
                <a:effectLst/>
                <a:latin typeface="-apple-system"/>
                <a:hlinkClick r:id="rId3"/>
              </a:rPr>
              <a:t>Jay Dhruv</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4"/>
              </a:rPr>
              <a:t>Meet K Kaur </a:t>
            </a:r>
            <a:r>
              <a:rPr lang="en-US" b="0" i="0" u="none" strike="noStrike" dirty="0" err="1">
                <a:solidFill>
                  <a:srgbClr val="24292F"/>
                </a:solidFill>
                <a:effectLst/>
                <a:latin typeface="-apple-system"/>
                <a:hlinkClick r:id="rId4"/>
              </a:rPr>
              <a:t>Sahni</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5"/>
              </a:rPr>
              <a:t>Kate Yayla</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6"/>
              </a:rPr>
              <a:t>Brian Johnson</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err="1">
                <a:solidFill>
                  <a:srgbClr val="24292F"/>
                </a:solidFill>
                <a:effectLst/>
                <a:latin typeface="-apple-system"/>
                <a:hlinkClick r:id="rId7"/>
              </a:rPr>
              <a:t>Saleha</a:t>
            </a:r>
            <a:r>
              <a:rPr lang="en-US" b="0" i="0" u="none" strike="noStrike" dirty="0">
                <a:solidFill>
                  <a:srgbClr val="24292F"/>
                </a:solidFill>
                <a:effectLst/>
                <a:latin typeface="-apple-system"/>
                <a:hlinkClick r:id="rId7"/>
              </a:rPr>
              <a:t> Ahmed</a:t>
            </a:r>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10</a:t>
            </a:fld>
            <a:endParaRPr lang="en-US"/>
          </a:p>
        </p:txBody>
      </p:sp>
    </p:spTree>
    <p:extLst>
      <p:ext uri="{BB962C8B-B14F-4D97-AF65-F5344CB8AC3E}">
        <p14:creationId xmlns:p14="http://schemas.microsoft.com/office/powerpoint/2010/main" val="735110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11</a:t>
            </a:fld>
            <a:endParaRPr lang="en-US"/>
          </a:p>
        </p:txBody>
      </p:sp>
    </p:spTree>
    <p:extLst>
      <p:ext uri="{BB962C8B-B14F-4D97-AF65-F5344CB8AC3E}">
        <p14:creationId xmlns:p14="http://schemas.microsoft.com/office/powerpoint/2010/main" val="2748943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PATCH</a:t>
            </a:r>
          </a:p>
          <a:p>
            <a:pPr algn="l">
              <a:buFont typeface="Arial" panose="020B0604020202020204" pitchFamily="34" charset="0"/>
              <a:buChar char="•"/>
            </a:pPr>
            <a:r>
              <a:rPr lang="en-US" b="0" i="0" u="none" strike="noStrike" dirty="0">
                <a:solidFill>
                  <a:srgbClr val="24292F"/>
                </a:solidFill>
                <a:effectLst/>
                <a:latin typeface="-apple-system"/>
                <a:hlinkClick r:id="rId3"/>
              </a:rPr>
              <a:t>Jay Dhruv</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4"/>
              </a:rPr>
              <a:t>Meet K Kaur </a:t>
            </a:r>
            <a:r>
              <a:rPr lang="en-US" b="0" i="0" u="none" strike="noStrike" dirty="0" err="1">
                <a:solidFill>
                  <a:srgbClr val="24292F"/>
                </a:solidFill>
                <a:effectLst/>
                <a:latin typeface="-apple-system"/>
                <a:hlinkClick r:id="rId4"/>
              </a:rPr>
              <a:t>Sahni</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5"/>
              </a:rPr>
              <a:t>Kate Yayla</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a:solidFill>
                  <a:srgbClr val="24292F"/>
                </a:solidFill>
                <a:effectLst/>
                <a:latin typeface="-apple-system"/>
                <a:hlinkClick r:id="rId6"/>
              </a:rPr>
              <a:t>Brian Johnson</a:t>
            </a:r>
            <a:endParaRPr lang="en-US" b="0" i="0" dirty="0">
              <a:solidFill>
                <a:srgbClr val="24292F"/>
              </a:solidFill>
              <a:effectLst/>
              <a:latin typeface="-apple-system"/>
            </a:endParaRPr>
          </a:p>
          <a:p>
            <a:pPr algn="l">
              <a:buFont typeface="Arial" panose="020B0604020202020204" pitchFamily="34" charset="0"/>
              <a:buChar char="•"/>
            </a:pPr>
            <a:r>
              <a:rPr lang="en-US" b="0" i="0" u="none" strike="noStrike" dirty="0" err="1">
                <a:solidFill>
                  <a:srgbClr val="24292F"/>
                </a:solidFill>
                <a:effectLst/>
                <a:latin typeface="-apple-system"/>
                <a:hlinkClick r:id="rId7"/>
              </a:rPr>
              <a:t>Saleha</a:t>
            </a:r>
            <a:r>
              <a:rPr lang="en-US" b="0" i="0" u="none" strike="noStrike" dirty="0">
                <a:solidFill>
                  <a:srgbClr val="24292F"/>
                </a:solidFill>
                <a:effectLst/>
                <a:latin typeface="-apple-system"/>
                <a:hlinkClick r:id="rId7"/>
              </a:rPr>
              <a:t> Ahmed</a:t>
            </a:r>
            <a:endParaRPr lang="en-US" b="0" i="0" dirty="0">
              <a:solidFill>
                <a:srgbClr val="24292F"/>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2</a:t>
            </a:fld>
            <a:endParaRPr lang="en-US"/>
          </a:p>
        </p:txBody>
      </p:sp>
    </p:spTree>
    <p:extLst>
      <p:ext uri="{BB962C8B-B14F-4D97-AF65-F5344CB8AC3E}">
        <p14:creationId xmlns:p14="http://schemas.microsoft.com/office/powerpoint/2010/main" val="327805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used the above technology throughout.</a:t>
            </a:r>
          </a:p>
        </p:txBody>
      </p:sp>
      <p:sp>
        <p:nvSpPr>
          <p:cNvPr id="4" name="Slide Number Placeholder 3"/>
          <p:cNvSpPr>
            <a:spLocks noGrp="1"/>
          </p:cNvSpPr>
          <p:nvPr>
            <p:ph type="sldNum" sz="quarter" idx="5"/>
          </p:nvPr>
        </p:nvSpPr>
        <p:spPr/>
        <p:txBody>
          <a:bodyPr/>
          <a:lstStyle/>
          <a:p>
            <a:fld id="{4CD02862-8E0D-4E4F-946D-71113BB3C307}" type="slidenum">
              <a:rPr lang="en-US" smtClean="0"/>
              <a:t>3</a:t>
            </a:fld>
            <a:endParaRPr lang="en-US"/>
          </a:p>
        </p:txBody>
      </p:sp>
    </p:spTree>
    <p:extLst>
      <p:ext uri="{BB962C8B-B14F-4D97-AF65-F5344CB8AC3E}">
        <p14:creationId xmlns:p14="http://schemas.microsoft.com/office/powerpoint/2010/main" val="111640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PATCH</a:t>
            </a:r>
          </a:p>
          <a:p>
            <a:endParaRPr lang="en-US" dirty="0"/>
          </a:p>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4</a:t>
            </a:fld>
            <a:endParaRPr lang="en-US"/>
          </a:p>
        </p:txBody>
      </p:sp>
    </p:spTree>
    <p:extLst>
      <p:ext uri="{BB962C8B-B14F-4D97-AF65-F5344CB8AC3E}">
        <p14:creationId xmlns:p14="http://schemas.microsoft.com/office/powerpoint/2010/main" val="2096890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5</a:t>
            </a:fld>
            <a:endParaRPr lang="en-US"/>
          </a:p>
        </p:txBody>
      </p:sp>
    </p:spTree>
    <p:extLst>
      <p:ext uri="{BB962C8B-B14F-4D97-AF65-F5344CB8AC3E}">
        <p14:creationId xmlns:p14="http://schemas.microsoft.com/office/powerpoint/2010/main" val="33398787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6</a:t>
            </a:fld>
            <a:endParaRPr lang="en-US"/>
          </a:p>
        </p:txBody>
      </p:sp>
    </p:spTree>
    <p:extLst>
      <p:ext uri="{BB962C8B-B14F-4D97-AF65-F5344CB8AC3E}">
        <p14:creationId xmlns:p14="http://schemas.microsoft.com/office/powerpoint/2010/main" val="3692558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7</a:t>
            </a:fld>
            <a:endParaRPr lang="en-US"/>
          </a:p>
        </p:txBody>
      </p:sp>
    </p:spTree>
    <p:extLst>
      <p:ext uri="{BB962C8B-B14F-4D97-AF65-F5344CB8AC3E}">
        <p14:creationId xmlns:p14="http://schemas.microsoft.com/office/powerpoint/2010/main" val="3353538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There was an option of a live </a:t>
            </a:r>
            <a:r>
              <a:rPr lang="en-US" dirty="0" err="1"/>
              <a:t>api</a:t>
            </a:r>
            <a:r>
              <a:rPr lang="en-US" dirty="0"/>
              <a:t> too but since that was updating continuously, that could break our code and also our dataset would be too large and make our web site slower (would also be not suitable for Heroku which we realized later).</a:t>
            </a:r>
          </a:p>
        </p:txBody>
      </p:sp>
      <p:sp>
        <p:nvSpPr>
          <p:cNvPr id="4" name="Slide Number Placeholder 3"/>
          <p:cNvSpPr>
            <a:spLocks noGrp="1"/>
          </p:cNvSpPr>
          <p:nvPr>
            <p:ph type="sldNum" sz="quarter" idx="5"/>
          </p:nvPr>
        </p:nvSpPr>
        <p:spPr/>
        <p:txBody>
          <a:bodyPr/>
          <a:lstStyle/>
          <a:p>
            <a:fld id="{4CD02862-8E0D-4E4F-946D-71113BB3C307}" type="slidenum">
              <a:rPr lang="en-US" smtClean="0"/>
              <a:t>8</a:t>
            </a:fld>
            <a:endParaRPr lang="en-US"/>
          </a:p>
        </p:txBody>
      </p:sp>
    </p:spTree>
    <p:extLst>
      <p:ext uri="{BB962C8B-B14F-4D97-AF65-F5344CB8AC3E}">
        <p14:creationId xmlns:p14="http://schemas.microsoft.com/office/powerpoint/2010/main" val="378115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D02862-8E0D-4E4F-946D-71113BB3C307}" type="slidenum">
              <a:rPr lang="en-US" smtClean="0"/>
              <a:t>9</a:t>
            </a:fld>
            <a:endParaRPr lang="en-US"/>
          </a:p>
        </p:txBody>
      </p:sp>
    </p:spTree>
    <p:extLst>
      <p:ext uri="{BB962C8B-B14F-4D97-AF65-F5344CB8AC3E}">
        <p14:creationId xmlns:p14="http://schemas.microsoft.com/office/powerpoint/2010/main" val="628496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262FCB-144E-4C2C-9C33-C30271442828}"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3739706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74C140-DF75-4380-9C8E-9992C6E46E80}"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901609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AEB25D-18AF-49A6-AD83-E3B83664264C}"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4025107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175C0F-C00D-4E38-946D-38F662D7F390}"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2862568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9CB9244-CD47-4B16-B9A6-FB990AC52DF2}" type="datetime1">
              <a:rPr lang="en-US" smtClean="0"/>
              <a:t>9/24/21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3172718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DD4856-0109-481C-B401-2ECB925347D6}" type="datetime1">
              <a:rPr lang="en-US" smtClean="0"/>
              <a:t>9/24/21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1900410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806CE70-0FBB-4DF0-802B-91AC1C6D1A4F}" type="datetime1">
              <a:rPr lang="en-US" smtClean="0"/>
              <a:t>9/24/21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4290133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2B8F73-210B-4A22-833A-5580414E4C46}" type="datetime1">
              <a:rPr lang="en-US" smtClean="0"/>
              <a:t>9/24/21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252891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35924-FA68-4CB0-9782-47F7D0BC7BDD}" type="datetime1">
              <a:rPr lang="en-US" smtClean="0"/>
              <a:t>9/24/21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1917071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955C806-5CDF-467F-B76D-B14EFF38065E}" type="datetime1">
              <a:rPr lang="en-US" smtClean="0"/>
              <a:t>9/24/21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234490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C70507-B710-41E9-850F-3E50D7BCBEF7}" type="datetime1">
              <a:rPr lang="en-US" smtClean="0"/>
              <a:t>9/24/21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D03CB1-4DB3-405C-876B-B27AD0EBE084}" type="slidenum">
              <a:rPr lang="en-US" smtClean="0"/>
              <a:t>‹#›</a:t>
            </a:fld>
            <a:endParaRPr lang="en-US"/>
          </a:p>
        </p:txBody>
      </p:sp>
    </p:spTree>
    <p:extLst>
      <p:ext uri="{BB962C8B-B14F-4D97-AF65-F5344CB8AC3E}">
        <p14:creationId xmlns:p14="http://schemas.microsoft.com/office/powerpoint/2010/main" val="45637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7C2AB-5ABD-457B-B3E5-8FC105D7C963}" type="datetime1">
              <a:rPr lang="en-US" smtClean="0"/>
              <a:t>9/24/21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D03CB1-4DB3-405C-876B-B27AD0EBE084}" type="slidenum">
              <a:rPr lang="en-US" smtClean="0"/>
              <a:t>‹#›</a:t>
            </a:fld>
            <a:endParaRPr lang="en-US"/>
          </a:p>
        </p:txBody>
      </p:sp>
    </p:spTree>
    <p:extLst>
      <p:ext uri="{BB962C8B-B14F-4D97-AF65-F5344CB8AC3E}">
        <p14:creationId xmlns:p14="http://schemas.microsoft.com/office/powerpoint/2010/main" val="16071060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hyperlink" Target="https://dev.socrata.com/foundry/data.cityofnewyork.us/43nn-pn8j" TargetMode="External"/><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tiff"/><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2.tiff"/><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jp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6322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380A0-F828-40F6-ABA0-CB684060C995}"/>
              </a:ext>
            </a:extLst>
          </p:cNvPr>
          <p:cNvPicPr>
            <a:picLocks noChangeAspect="1"/>
          </p:cNvPicPr>
          <p:nvPr/>
        </p:nvPicPr>
        <p:blipFill>
          <a:blip r:embed="rId3"/>
          <a:stretch>
            <a:fillRect/>
          </a:stretch>
        </p:blipFill>
        <p:spPr>
          <a:xfrm>
            <a:off x="1524001" y="266843"/>
            <a:ext cx="9143999" cy="6324314"/>
          </a:xfrm>
          <a:prstGeom prst="rect">
            <a:avLst/>
          </a:prstGeom>
        </p:spPr>
      </p:pic>
      <p:sp>
        <p:nvSpPr>
          <p:cNvPr id="6" name="TextBox 5">
            <a:extLst>
              <a:ext uri="{FF2B5EF4-FFF2-40B4-BE49-F238E27FC236}">
                <a16:creationId xmlns:a16="http://schemas.microsoft.com/office/drawing/2014/main" id="{450BAF91-4632-4A48-A0BC-20AB5D0D29E5}"/>
              </a:ext>
            </a:extLst>
          </p:cNvPr>
          <p:cNvSpPr txBox="1"/>
          <p:nvPr/>
        </p:nvSpPr>
        <p:spPr>
          <a:xfrm>
            <a:off x="1998919" y="4048026"/>
            <a:ext cx="5529215" cy="2308324"/>
          </a:xfrm>
          <a:prstGeom prst="rect">
            <a:avLst/>
          </a:prstGeom>
          <a:pattFill prst="pct10">
            <a:fgClr>
              <a:schemeClr val="bg1"/>
            </a:fgClr>
            <a:bgClr>
              <a:schemeClr val="bg1">
                <a:lumMod val="85000"/>
              </a:schemeClr>
            </a:bgClr>
          </a:pattFill>
          <a:ln>
            <a:solidFill>
              <a:srgbClr val="FF0000"/>
            </a:solidFill>
          </a:ln>
          <a:effectLst>
            <a:glow rad="139700">
              <a:schemeClr val="accent2">
                <a:satMod val="175000"/>
                <a:alpha val="40000"/>
              </a:schemeClr>
            </a:glow>
            <a:innerShdw blurRad="114300">
              <a:prstClr val="black"/>
            </a:innerShdw>
          </a:effectLst>
          <a:scene3d>
            <a:camera prst="orthographicFront"/>
            <a:lightRig rig="threePt" dir="t"/>
          </a:scene3d>
          <a:sp3d>
            <a:bevelT prst="relaxedInset"/>
          </a:sp3d>
        </p:spPr>
        <p:txBody>
          <a:bodyPr wrap="square" rtlCol="0">
            <a:spAutoFit/>
          </a:bodyPr>
          <a:lstStyle/>
          <a:p>
            <a:r>
              <a:rPr lang="en-US" sz="2800" b="1" dirty="0">
                <a:latin typeface="Microsoft Sans Serif" panose="020B0604020202020204" pitchFamily="34" charset="0"/>
                <a:ea typeface="Microsoft Sans Serif" panose="020B0604020202020204" pitchFamily="34" charset="0"/>
                <a:cs typeface="Microsoft Sans Serif" panose="020B0604020202020204" pitchFamily="34" charset="0"/>
              </a:rPr>
              <a:t>Rutgers Data</a:t>
            </a:r>
          </a:p>
          <a:p>
            <a:endParaRPr lang="en-US" sz="2400" i="1"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2400" b="1" dirty="0">
                <a:solidFill>
                  <a:srgbClr val="FF0000"/>
                </a:solidFill>
                <a:latin typeface="Microsoft Sans Serif" panose="020B0604020202020204" pitchFamily="34" charset="0"/>
                <a:ea typeface="Microsoft Sans Serif" panose="020B0604020202020204" pitchFamily="34" charset="0"/>
                <a:cs typeface="Microsoft Sans Serif" panose="020B0604020202020204" pitchFamily="34" charset="0"/>
              </a:rPr>
              <a:t>The Data Restaurateurs</a:t>
            </a:r>
          </a:p>
          <a:p>
            <a:endPar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2400" dirty="0">
                <a:latin typeface="Microsoft Sans Serif" panose="020B0604020202020204" pitchFamily="34" charset="0"/>
                <a:ea typeface="Microsoft Sans Serif" panose="020B0604020202020204" pitchFamily="34" charset="0"/>
                <a:cs typeface="Microsoft Sans Serif" panose="020B0604020202020204" pitchFamily="34" charset="0"/>
              </a:rPr>
              <a:t>Project 3 – The NYC Restaurant Finder</a:t>
            </a:r>
          </a:p>
          <a:p>
            <a:r>
              <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rPr>
              <a:t>25 Sep 2021</a:t>
            </a:r>
            <a:r>
              <a:rPr lang="en-US" sz="2000" b="1" dirty="0">
                <a:latin typeface="Microsoft Sans Serif" panose="020B0604020202020204" pitchFamily="34" charset="0"/>
                <a:ea typeface="Microsoft Sans Serif" panose="020B0604020202020204" pitchFamily="34" charset="0"/>
                <a:cs typeface="Microsoft Sans Serif" panose="020B0604020202020204" pitchFamily="34" charset="0"/>
              </a:rPr>
              <a:t>Science Bootcamp</a:t>
            </a:r>
            <a:endParaRPr lang="en-US" sz="2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Slide Number Placeholder 1">
            <a:extLst>
              <a:ext uri="{FF2B5EF4-FFF2-40B4-BE49-F238E27FC236}">
                <a16:creationId xmlns:a16="http://schemas.microsoft.com/office/drawing/2014/main" id="{0C20A05A-1E61-419B-8225-50C27E807A0F}"/>
              </a:ext>
            </a:extLst>
          </p:cNvPr>
          <p:cNvSpPr>
            <a:spLocks noGrp="1"/>
          </p:cNvSpPr>
          <p:nvPr>
            <p:ph type="sldNum" sz="quarter" idx="12"/>
          </p:nvPr>
        </p:nvSpPr>
        <p:spPr/>
        <p:txBody>
          <a:bodyPr/>
          <a:lstStyle/>
          <a:p>
            <a:fld id="{2BD03CB1-4DB3-405C-876B-B27AD0EBE084}" type="slidenum">
              <a:rPr lang="en-US" smtClean="0"/>
              <a:t>1</a:t>
            </a:fld>
            <a:endParaRPr lang="en-US"/>
          </a:p>
        </p:txBody>
      </p:sp>
    </p:spTree>
    <p:extLst>
      <p:ext uri="{BB962C8B-B14F-4D97-AF65-F5344CB8AC3E}">
        <p14:creationId xmlns:p14="http://schemas.microsoft.com/office/powerpoint/2010/main" val="132648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052222" y="58022"/>
            <a:ext cx="8881110" cy="705648"/>
          </a:xfrm>
        </p:spPr>
        <p:txBody>
          <a:bodyPr>
            <a:normAutofit/>
          </a:bodyPr>
          <a:lstStyle/>
          <a:p>
            <a:r>
              <a:rPr lang="en-US" sz="3600" b="1" dirty="0">
                <a:solidFill>
                  <a:srgbClr val="FEC200"/>
                </a:solidFill>
              </a:rPr>
              <a:t>Conclusion</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10</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10200997" y="6256783"/>
            <a:ext cx="1991003" cy="581106"/>
          </a:xfrm>
          <a:prstGeom prst="rect">
            <a:avLst/>
          </a:prstGeom>
          <a:blipFill>
            <a:blip r:embed="rId5">
              <a:extLst>
                <a:ext uri="{96DAC541-7B7A-43D3-8B79-37D633B846F1}">
                  <asvg:svgBlip xmlns:asvg="http://schemas.microsoft.com/office/drawing/2016/SVG/main" r:embed="rId6"/>
                </a:ext>
              </a:extLst>
            </a:blip>
            <a:stretch>
              <a:fillRect/>
            </a:stretch>
          </a:blipFill>
        </p:spPr>
      </p:pic>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93410" y="599547"/>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C7AF50-C0F3-4C5D-8D99-F125E2246CD3}"/>
              </a:ext>
            </a:extLst>
          </p:cNvPr>
          <p:cNvSpPr txBox="1"/>
          <p:nvPr/>
        </p:nvSpPr>
        <p:spPr>
          <a:xfrm>
            <a:off x="2315307" y="1699679"/>
            <a:ext cx="7203831" cy="677108"/>
          </a:xfrm>
          <a:prstGeom prst="rect">
            <a:avLst/>
          </a:prstGeom>
          <a:noFill/>
        </p:spPr>
        <p:txBody>
          <a:bodyPr wrap="square" rtlCol="0">
            <a:spAutoFit/>
          </a:bodyPr>
          <a:lstStyle/>
          <a:p>
            <a:r>
              <a:rPr lang="en-US" sz="2000" b="1" dirty="0">
                <a:solidFill>
                  <a:srgbClr val="FEC200"/>
                </a:solidFill>
              </a:rPr>
              <a:t>Please visit our GitHub page to see more details about our project</a:t>
            </a:r>
            <a:r>
              <a:rPr lang="en-US" dirty="0"/>
              <a:t>:</a:t>
            </a:r>
          </a:p>
          <a:p>
            <a:r>
              <a:rPr lang="en-US" dirty="0"/>
              <a:t> </a:t>
            </a:r>
          </a:p>
        </p:txBody>
      </p:sp>
      <p:sp>
        <p:nvSpPr>
          <p:cNvPr id="8" name="TextBox 7">
            <a:extLst>
              <a:ext uri="{FF2B5EF4-FFF2-40B4-BE49-F238E27FC236}">
                <a16:creationId xmlns:a16="http://schemas.microsoft.com/office/drawing/2014/main" id="{28F8FAD4-74D5-47F6-A35C-73180A28ADB1}"/>
              </a:ext>
            </a:extLst>
          </p:cNvPr>
          <p:cNvSpPr txBox="1"/>
          <p:nvPr/>
        </p:nvSpPr>
        <p:spPr>
          <a:xfrm>
            <a:off x="2391507" y="2288618"/>
            <a:ext cx="7127631" cy="3416320"/>
          </a:xfrm>
          <a:prstGeom prst="rect">
            <a:avLst/>
          </a:prstGeom>
          <a:blipFill>
            <a:blip r:embed="rId7"/>
            <a:stretch>
              <a:fillRect/>
            </a:stretch>
          </a:blipFill>
        </p:spPr>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4" name="TextBox 3">
            <a:extLst>
              <a:ext uri="{FF2B5EF4-FFF2-40B4-BE49-F238E27FC236}">
                <a16:creationId xmlns:a16="http://schemas.microsoft.com/office/drawing/2014/main" id="{F769C0D7-7463-4F10-8516-6149D4AAD910}"/>
              </a:ext>
            </a:extLst>
          </p:cNvPr>
          <p:cNvSpPr txBox="1"/>
          <p:nvPr/>
        </p:nvSpPr>
        <p:spPr>
          <a:xfrm>
            <a:off x="3205542" y="5752569"/>
            <a:ext cx="7203830" cy="369332"/>
          </a:xfrm>
          <a:prstGeom prst="rect">
            <a:avLst/>
          </a:prstGeom>
          <a:noFill/>
        </p:spPr>
        <p:txBody>
          <a:bodyPr wrap="square" rtlCol="0">
            <a:spAutoFit/>
          </a:bodyPr>
          <a:lstStyle/>
          <a:p>
            <a:r>
              <a:rPr lang="en-US" dirty="0">
                <a:solidFill>
                  <a:srgbClr val="C09200"/>
                </a:solidFill>
                <a:highlight>
                  <a:srgbClr val="000000"/>
                </a:highlight>
              </a:rPr>
              <a:t>GitHub link: https://github.com/meetk5/Team-Project3 </a:t>
            </a:r>
          </a:p>
        </p:txBody>
      </p:sp>
    </p:spTree>
    <p:extLst>
      <p:ext uri="{BB962C8B-B14F-4D97-AF65-F5344CB8AC3E}">
        <p14:creationId xmlns:p14="http://schemas.microsoft.com/office/powerpoint/2010/main" val="305126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3000" b="-8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946714" y="5158154"/>
            <a:ext cx="11116331" cy="974685"/>
          </a:xfrm>
        </p:spPr>
        <p:txBody>
          <a:bodyPr>
            <a:normAutofit fontScale="90000"/>
          </a:bodyPr>
          <a:lstStyle/>
          <a:p>
            <a:pPr algn="ctr"/>
            <a:r>
              <a:rPr lang="en-US" sz="3600" b="1" dirty="0">
                <a:solidFill>
                  <a:srgbClr val="FF0000"/>
                </a:solidFill>
              </a:rPr>
              <a:t>ENJOY THE WEB TOUR NOW!</a:t>
            </a:r>
            <a:br>
              <a:rPr lang="en-US" sz="3600" b="1" dirty="0">
                <a:solidFill>
                  <a:srgbClr val="FF0000"/>
                </a:solidFill>
              </a:rPr>
            </a:br>
            <a:r>
              <a:rPr lang="en-US" sz="3600" b="1" dirty="0">
                <a:solidFill>
                  <a:srgbClr val="FF0000"/>
                </a:solidFill>
              </a:rPr>
              <a:t>Heroku link: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11</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10200997" y="6256783"/>
            <a:ext cx="1991003" cy="581106"/>
          </a:xfrm>
          <a:prstGeom prst="rect">
            <a:avLst/>
          </a:prstGeom>
          <a:blipFill>
            <a:blip r:embed="rId5">
              <a:extLst>
                <a:ext uri="{96DAC541-7B7A-43D3-8B79-37D633B846F1}">
                  <asvg:svgBlip xmlns:asvg="http://schemas.microsoft.com/office/drawing/2016/SVG/main" r:embed="rId6"/>
                </a:ext>
              </a:extLst>
            </a:blip>
            <a:stretch>
              <a:fillRect/>
            </a:stretch>
          </a:blipFill>
        </p:spPr>
      </p:pic>
    </p:spTree>
    <p:extLst>
      <p:ext uri="{BB962C8B-B14F-4D97-AF65-F5344CB8AC3E}">
        <p14:creationId xmlns:p14="http://schemas.microsoft.com/office/powerpoint/2010/main" val="1536508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115158" y="234960"/>
            <a:ext cx="8867042" cy="705648"/>
          </a:xfrm>
        </p:spPr>
        <p:txBody>
          <a:bodyPr>
            <a:normAutofit/>
          </a:bodyPr>
          <a:lstStyle/>
          <a:p>
            <a:r>
              <a:rPr lang="en-US" sz="3200" b="1" dirty="0">
                <a:solidFill>
                  <a:schemeClr val="bg1">
                    <a:lumMod val="95000"/>
                  </a:schemeClr>
                </a:solidFill>
                <a:latin typeface="Microsoft Sans Serif" panose="020B0604020202020204" pitchFamily="34" charset="0"/>
                <a:cs typeface="Microsoft Sans Serif" panose="020B0604020202020204" pitchFamily="34" charset="0"/>
              </a:rPr>
              <a:t>The Data Restaurateurs</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2</a:t>
            </a:fld>
            <a:endParaRPr lang="en-US"/>
          </a:p>
        </p:txBody>
      </p:sp>
      <p:graphicFrame>
        <p:nvGraphicFramePr>
          <p:cNvPr id="4" name="Diagram 3">
            <a:extLst>
              <a:ext uri="{FF2B5EF4-FFF2-40B4-BE49-F238E27FC236}">
                <a16:creationId xmlns:a16="http://schemas.microsoft.com/office/drawing/2014/main" id="{F51E8AFD-EEDA-4AC3-8CB8-9F263C28F61C}"/>
              </a:ext>
            </a:extLst>
          </p:cNvPr>
          <p:cNvGraphicFramePr/>
          <p:nvPr>
            <p:extLst>
              <p:ext uri="{D42A27DB-BD31-4B8C-83A1-F6EECF244321}">
                <p14:modId xmlns:p14="http://schemas.microsoft.com/office/powerpoint/2010/main" val="2889141358"/>
              </p:ext>
            </p:extLst>
          </p:nvPr>
        </p:nvGraphicFramePr>
        <p:xfrm>
          <a:off x="2335280" y="1542912"/>
          <a:ext cx="7415420" cy="39547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9"/>
          <a:stretch>
            <a:fillRect/>
          </a:stretch>
        </p:blipFill>
        <p:spPr>
          <a:xfrm>
            <a:off x="1524001"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a:off x="1503452" y="6224497"/>
            <a:ext cx="9117656" cy="45719"/>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05808" y="929922"/>
            <a:ext cx="8867042"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710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000" r="-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146048" y="58022"/>
            <a:ext cx="8787284" cy="963116"/>
          </a:xfrm>
        </p:spPr>
        <p:txBody>
          <a:bodyPr>
            <a:normAutofit/>
          </a:bodyPr>
          <a:lstStyle/>
          <a:p>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Technologies</a:t>
            </a:r>
            <a:endParaRPr lang="en-US" sz="3200" dirty="0">
              <a:solidFill>
                <a:schemeClr val="bg1"/>
              </a:solidFill>
            </a:endParaRP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3</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1019909" y="6218872"/>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1019909" y="6088621"/>
            <a:ext cx="9652349" cy="45719"/>
          </a:xfrm>
          <a:prstGeom prst="rect">
            <a:avLst/>
          </a:prstGeom>
          <a:solidFill>
            <a:srgbClr val="E51836"/>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96322A"/>
              </a:solidFill>
              <a:highlight>
                <a:srgbClr val="96322A"/>
              </a:highlight>
            </a:endParaRPr>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flipV="1">
            <a:off x="1146048" y="859664"/>
            <a:ext cx="10207752" cy="1"/>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B8ADBC99-C240-458E-916A-49EFBEC86772}"/>
              </a:ext>
            </a:extLst>
          </p:cNvPr>
          <p:cNvPicPr>
            <a:picLocks noChangeAspect="1"/>
          </p:cNvPicPr>
          <p:nvPr/>
        </p:nvPicPr>
        <p:blipFill>
          <a:blip r:embed="rId5"/>
          <a:stretch>
            <a:fillRect/>
          </a:stretch>
        </p:blipFill>
        <p:spPr>
          <a:xfrm>
            <a:off x="2379901" y="1432683"/>
            <a:ext cx="867465" cy="852157"/>
          </a:xfrm>
          <a:prstGeom prst="rect">
            <a:avLst/>
          </a:prstGeom>
        </p:spPr>
      </p:pic>
      <p:pic>
        <p:nvPicPr>
          <p:cNvPr id="13" name="Picture 12">
            <a:extLst>
              <a:ext uri="{FF2B5EF4-FFF2-40B4-BE49-F238E27FC236}">
                <a16:creationId xmlns:a16="http://schemas.microsoft.com/office/drawing/2014/main" id="{10F59E16-CB59-4B95-A43A-0B7FF7035900}"/>
              </a:ext>
            </a:extLst>
          </p:cNvPr>
          <p:cNvPicPr>
            <a:picLocks noChangeAspect="1"/>
          </p:cNvPicPr>
          <p:nvPr/>
        </p:nvPicPr>
        <p:blipFill>
          <a:blip r:embed="rId6"/>
          <a:stretch>
            <a:fillRect/>
          </a:stretch>
        </p:blipFill>
        <p:spPr>
          <a:xfrm>
            <a:off x="3453513" y="1432684"/>
            <a:ext cx="1136998" cy="885050"/>
          </a:xfrm>
          <a:prstGeom prst="rect">
            <a:avLst/>
          </a:prstGeom>
        </p:spPr>
      </p:pic>
      <p:pic>
        <p:nvPicPr>
          <p:cNvPr id="14" name="Picture 13">
            <a:extLst>
              <a:ext uri="{FF2B5EF4-FFF2-40B4-BE49-F238E27FC236}">
                <a16:creationId xmlns:a16="http://schemas.microsoft.com/office/drawing/2014/main" id="{F345CDBC-F59D-4963-90ED-49ADC92CCD48}"/>
              </a:ext>
            </a:extLst>
          </p:cNvPr>
          <p:cNvPicPr>
            <a:picLocks noChangeAspect="1"/>
          </p:cNvPicPr>
          <p:nvPr/>
        </p:nvPicPr>
        <p:blipFill>
          <a:blip r:embed="rId7"/>
          <a:stretch>
            <a:fillRect/>
          </a:stretch>
        </p:blipFill>
        <p:spPr>
          <a:xfrm>
            <a:off x="1360880" y="1424256"/>
            <a:ext cx="824708" cy="885049"/>
          </a:xfrm>
          <a:prstGeom prst="rect">
            <a:avLst/>
          </a:prstGeom>
        </p:spPr>
      </p:pic>
      <p:pic>
        <p:nvPicPr>
          <p:cNvPr id="15" name="Picture 14">
            <a:extLst>
              <a:ext uri="{FF2B5EF4-FFF2-40B4-BE49-F238E27FC236}">
                <a16:creationId xmlns:a16="http://schemas.microsoft.com/office/drawing/2014/main" id="{641769DE-0F3A-4257-B469-7E11B51B6154}"/>
              </a:ext>
            </a:extLst>
          </p:cNvPr>
          <p:cNvPicPr>
            <a:picLocks noChangeAspect="1"/>
          </p:cNvPicPr>
          <p:nvPr/>
        </p:nvPicPr>
        <p:blipFill>
          <a:blip r:embed="rId8"/>
          <a:stretch>
            <a:fillRect/>
          </a:stretch>
        </p:blipFill>
        <p:spPr>
          <a:xfrm>
            <a:off x="5971689" y="2644405"/>
            <a:ext cx="1836300" cy="845089"/>
          </a:xfrm>
          <a:prstGeom prst="rect">
            <a:avLst/>
          </a:prstGeom>
        </p:spPr>
      </p:pic>
      <p:pic>
        <p:nvPicPr>
          <p:cNvPr id="7" name="Picture 6">
            <a:extLst>
              <a:ext uri="{FF2B5EF4-FFF2-40B4-BE49-F238E27FC236}">
                <a16:creationId xmlns:a16="http://schemas.microsoft.com/office/drawing/2014/main" id="{E45B99A3-F0B5-4622-979D-5FEC96F4047A}"/>
              </a:ext>
            </a:extLst>
          </p:cNvPr>
          <p:cNvPicPr>
            <a:picLocks noChangeAspect="1"/>
          </p:cNvPicPr>
          <p:nvPr/>
        </p:nvPicPr>
        <p:blipFill>
          <a:blip r:embed="rId9"/>
          <a:stretch>
            <a:fillRect/>
          </a:stretch>
        </p:blipFill>
        <p:spPr>
          <a:xfrm>
            <a:off x="3570463" y="2630919"/>
            <a:ext cx="2040096" cy="872059"/>
          </a:xfrm>
          <a:prstGeom prst="rect">
            <a:avLst/>
          </a:prstGeom>
        </p:spPr>
      </p:pic>
      <p:pic>
        <p:nvPicPr>
          <p:cNvPr id="19" name="Picture 18">
            <a:extLst>
              <a:ext uri="{FF2B5EF4-FFF2-40B4-BE49-F238E27FC236}">
                <a16:creationId xmlns:a16="http://schemas.microsoft.com/office/drawing/2014/main" id="{1EAEC4BE-CD4B-4FD3-A7BC-1FF3BCFF6EEB}"/>
              </a:ext>
            </a:extLst>
          </p:cNvPr>
          <p:cNvPicPr>
            <a:picLocks noChangeAspect="1"/>
          </p:cNvPicPr>
          <p:nvPr/>
        </p:nvPicPr>
        <p:blipFill>
          <a:blip r:embed="rId10"/>
          <a:stretch>
            <a:fillRect/>
          </a:stretch>
        </p:blipFill>
        <p:spPr>
          <a:xfrm>
            <a:off x="1360880" y="2642845"/>
            <a:ext cx="1982348" cy="897523"/>
          </a:xfrm>
          <a:prstGeom prst="rect">
            <a:avLst/>
          </a:prstGeom>
        </p:spPr>
      </p:pic>
      <p:pic>
        <p:nvPicPr>
          <p:cNvPr id="21" name="Picture 20">
            <a:extLst>
              <a:ext uri="{FF2B5EF4-FFF2-40B4-BE49-F238E27FC236}">
                <a16:creationId xmlns:a16="http://schemas.microsoft.com/office/drawing/2014/main" id="{749692FB-2647-4338-854A-C2D15A55D1DA}"/>
              </a:ext>
            </a:extLst>
          </p:cNvPr>
          <p:cNvPicPr>
            <a:picLocks noChangeAspect="1"/>
          </p:cNvPicPr>
          <p:nvPr/>
        </p:nvPicPr>
        <p:blipFill>
          <a:blip r:embed="rId11"/>
          <a:stretch>
            <a:fillRect/>
          </a:stretch>
        </p:blipFill>
        <p:spPr>
          <a:xfrm>
            <a:off x="4796658" y="1432683"/>
            <a:ext cx="881884" cy="885050"/>
          </a:xfrm>
          <a:prstGeom prst="rect">
            <a:avLst/>
          </a:prstGeom>
        </p:spPr>
      </p:pic>
      <p:pic>
        <p:nvPicPr>
          <p:cNvPr id="23" name="Picture 22">
            <a:extLst>
              <a:ext uri="{FF2B5EF4-FFF2-40B4-BE49-F238E27FC236}">
                <a16:creationId xmlns:a16="http://schemas.microsoft.com/office/drawing/2014/main" id="{C3FC2C00-A42D-4E72-9B0A-BD0530AAD148}"/>
              </a:ext>
            </a:extLst>
          </p:cNvPr>
          <p:cNvPicPr>
            <a:picLocks noChangeAspect="1"/>
          </p:cNvPicPr>
          <p:nvPr/>
        </p:nvPicPr>
        <p:blipFill>
          <a:blip r:embed="rId12"/>
          <a:stretch>
            <a:fillRect/>
          </a:stretch>
        </p:blipFill>
        <p:spPr>
          <a:xfrm>
            <a:off x="8052444" y="2590603"/>
            <a:ext cx="2040095" cy="894255"/>
          </a:xfrm>
          <a:prstGeom prst="rect">
            <a:avLst/>
          </a:prstGeom>
        </p:spPr>
      </p:pic>
      <p:pic>
        <p:nvPicPr>
          <p:cNvPr id="25" name="Picture 24">
            <a:extLst>
              <a:ext uri="{FF2B5EF4-FFF2-40B4-BE49-F238E27FC236}">
                <a16:creationId xmlns:a16="http://schemas.microsoft.com/office/drawing/2014/main" id="{317E67FA-96F4-44DB-B2F4-15BD6AEEF84D}"/>
              </a:ext>
            </a:extLst>
          </p:cNvPr>
          <p:cNvPicPr>
            <a:picLocks noChangeAspect="1"/>
          </p:cNvPicPr>
          <p:nvPr/>
        </p:nvPicPr>
        <p:blipFill>
          <a:blip r:embed="rId13"/>
          <a:stretch>
            <a:fillRect/>
          </a:stretch>
        </p:blipFill>
        <p:spPr>
          <a:xfrm>
            <a:off x="7794536" y="1429939"/>
            <a:ext cx="2383647" cy="854417"/>
          </a:xfrm>
          <a:prstGeom prst="rect">
            <a:avLst/>
          </a:prstGeom>
        </p:spPr>
      </p:pic>
      <p:pic>
        <p:nvPicPr>
          <p:cNvPr id="27" name="Picture 26">
            <a:extLst>
              <a:ext uri="{FF2B5EF4-FFF2-40B4-BE49-F238E27FC236}">
                <a16:creationId xmlns:a16="http://schemas.microsoft.com/office/drawing/2014/main" id="{C7B124B1-0D45-481C-BFE5-D459A7FEC391}"/>
              </a:ext>
            </a:extLst>
          </p:cNvPr>
          <p:cNvPicPr>
            <a:picLocks noChangeAspect="1"/>
          </p:cNvPicPr>
          <p:nvPr/>
        </p:nvPicPr>
        <p:blipFill>
          <a:blip r:embed="rId14"/>
          <a:stretch>
            <a:fillRect/>
          </a:stretch>
        </p:blipFill>
        <p:spPr>
          <a:xfrm>
            <a:off x="5862765" y="1432683"/>
            <a:ext cx="824709" cy="876622"/>
          </a:xfrm>
          <a:prstGeom prst="rect">
            <a:avLst/>
          </a:prstGeom>
        </p:spPr>
      </p:pic>
      <p:cxnSp>
        <p:nvCxnSpPr>
          <p:cNvPr id="17" name="Straight Connector 16">
            <a:extLst>
              <a:ext uri="{FF2B5EF4-FFF2-40B4-BE49-F238E27FC236}">
                <a16:creationId xmlns:a16="http://schemas.microsoft.com/office/drawing/2014/main" id="{8E241F0A-AF8F-4197-9B7D-CE60F23BB75E}"/>
              </a:ext>
            </a:extLst>
          </p:cNvPr>
          <p:cNvCxnSpPr>
            <a:cxnSpLocks/>
          </p:cNvCxnSpPr>
          <p:nvPr/>
        </p:nvCxnSpPr>
        <p:spPr>
          <a:xfrm>
            <a:off x="1146048" y="4657139"/>
            <a:ext cx="962746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7A20E4-627C-47C1-9688-7D966AF16CCE}"/>
              </a:ext>
            </a:extLst>
          </p:cNvPr>
          <p:cNvSpPr txBox="1"/>
          <p:nvPr/>
        </p:nvSpPr>
        <p:spPr>
          <a:xfrm>
            <a:off x="1180811" y="4072364"/>
            <a:ext cx="6096000" cy="584775"/>
          </a:xfrm>
          <a:prstGeom prst="rect">
            <a:avLst/>
          </a:prstGeom>
          <a:noFill/>
        </p:spPr>
        <p:txBody>
          <a:bodyPr wrap="square">
            <a:spAutoFit/>
          </a:bodyPr>
          <a:lstStyle/>
          <a:p>
            <a:r>
              <a:rPr lang="en-US" sz="3200" dirty="0">
                <a:solidFill>
                  <a:schemeClr val="bg1"/>
                </a:solidFill>
                <a:latin typeface="Microsoft Sans Serif" panose="020B0604020202020204" pitchFamily="34" charset="0"/>
                <a:ea typeface="Microsoft Sans Serif" panose="020B0604020202020204" pitchFamily="34" charset="0"/>
                <a:cs typeface="Microsoft Sans Serif" panose="020B0604020202020204" pitchFamily="34" charset="0"/>
              </a:rPr>
              <a:t>Data Source</a:t>
            </a:r>
            <a:endParaRPr lang="en-US" dirty="0"/>
          </a:p>
        </p:txBody>
      </p:sp>
      <p:sp>
        <p:nvSpPr>
          <p:cNvPr id="9" name="TextBox 8">
            <a:extLst>
              <a:ext uri="{FF2B5EF4-FFF2-40B4-BE49-F238E27FC236}">
                <a16:creationId xmlns:a16="http://schemas.microsoft.com/office/drawing/2014/main" id="{C6CB4E0E-47E2-43C3-94B0-9352645BB93F}"/>
              </a:ext>
            </a:extLst>
          </p:cNvPr>
          <p:cNvSpPr txBox="1"/>
          <p:nvPr/>
        </p:nvSpPr>
        <p:spPr>
          <a:xfrm>
            <a:off x="1019909" y="4801728"/>
            <a:ext cx="9355014" cy="1200329"/>
          </a:xfrm>
          <a:prstGeom prst="rect">
            <a:avLst/>
          </a:prstGeom>
          <a:noFill/>
        </p:spPr>
        <p:txBody>
          <a:bodyPr wrap="square" rtlCol="0">
            <a:spAutoFit/>
          </a:bodyPr>
          <a:lstStyle/>
          <a:p>
            <a:pPr marL="0" marR="0">
              <a:spcBef>
                <a:spcPts val="0"/>
              </a:spcBef>
              <a:spcAft>
                <a:spcPts val="0"/>
              </a:spcAft>
            </a:pPr>
            <a:r>
              <a:rPr lang="en-US" sz="1800" b="0" dirty="0">
                <a:solidFill>
                  <a:schemeClr val="bg1"/>
                </a:solidFill>
                <a:effectLst/>
                <a:latin typeface="Calibri" panose="020F0502020204030204" pitchFamily="34" charset="0"/>
                <a:ea typeface="Times New Roman" panose="02020603050405020304" pitchFamily="18" charset="0"/>
              </a:rPr>
              <a:t>DOHMH New York City Restaurant Inspection Results Dataset</a:t>
            </a:r>
            <a:r>
              <a:rPr lang="en-US" sz="1800" b="1" dirty="0">
                <a:solidFill>
                  <a:schemeClr val="bg1"/>
                </a:solidFill>
                <a:effectLst/>
                <a:latin typeface="Calibri" panose="020F0502020204030204" pitchFamily="34" charset="0"/>
                <a:ea typeface="Times New Roman" panose="02020603050405020304" pitchFamily="18" charset="0"/>
              </a:rPr>
              <a:t> –</a:t>
            </a:r>
          </a:p>
          <a:p>
            <a:pPr marL="0" marR="0">
              <a:spcBef>
                <a:spcPts val="0"/>
              </a:spcBef>
              <a:spcAft>
                <a:spcPts val="0"/>
              </a:spcAft>
            </a:pPr>
            <a:r>
              <a:rPr lang="en-US" sz="1800" b="0" dirty="0">
                <a:solidFill>
                  <a:schemeClr val="bg1"/>
                </a:solidFill>
                <a:effectLst/>
                <a:latin typeface="Calibri" panose="020F0502020204030204" pitchFamily="34" charset="0"/>
                <a:ea typeface="Times New Roman" panose="02020603050405020304" pitchFamily="18" charset="0"/>
              </a:rPr>
              <a:t>(</a:t>
            </a:r>
            <a:r>
              <a:rPr lang="en-US" sz="1800" b="1" u="sng" dirty="0">
                <a:solidFill>
                  <a:schemeClr val="bg1"/>
                </a:solidFill>
                <a:effectLst/>
                <a:latin typeface="Calibri" panose="020F0502020204030204" pitchFamily="34" charset="0"/>
                <a:ea typeface="Times New Roman" panose="02020603050405020304" pitchFamily="18" charset="0"/>
                <a:hlinkClick r:id="rId15">
                  <a:extLst>
                    <a:ext uri="{A12FA001-AC4F-418D-AE19-62706E023703}">
                      <ahyp:hlinkClr xmlns:ahyp="http://schemas.microsoft.com/office/drawing/2018/hyperlinkcolor" val="tx"/>
                    </a:ext>
                  </a:extLst>
                </a:hlinkClick>
              </a:rPr>
              <a:t>https://dev.socrata.com/foundry/data.cityofnewyork.us/43nn-pn8j</a:t>
            </a:r>
            <a:r>
              <a:rPr lang="en-US" sz="1800" b="0" dirty="0">
                <a:solidFill>
                  <a:schemeClr val="bg1"/>
                </a:solidFill>
                <a:effectLst/>
                <a:latin typeface="Calibri" panose="020F0502020204030204" pitchFamily="34" charset="0"/>
                <a:ea typeface="Times New Roman" panose="02020603050405020304" pitchFamily="18" charset="0"/>
              </a:rPr>
              <a:t>)</a:t>
            </a:r>
            <a:endParaRPr lang="en-US" sz="1800" b="1" dirty="0">
              <a:solidFill>
                <a:schemeClr val="bg1"/>
              </a:solidFill>
              <a:effectLst/>
              <a:latin typeface="Times New Roman" panose="02020603050405020304" pitchFamily="18" charset="0"/>
              <a:ea typeface="Times New Roman" panose="02020603050405020304" pitchFamily="18" charset="0"/>
            </a:endParaRPr>
          </a:p>
          <a:p>
            <a:br>
              <a:rPr lang="en-US" sz="1800" dirty="0">
                <a:solidFill>
                  <a:schemeClr val="bg1"/>
                </a:solidFill>
                <a:effectLst/>
                <a:latin typeface="Calibri" panose="020F0502020204030204" pitchFamily="34" charset="0"/>
                <a:ea typeface="Calibri" panose="020F0502020204030204" pitchFamily="34" charset="0"/>
              </a:rPr>
            </a:br>
            <a:endParaRPr lang="en-US" dirty="0">
              <a:solidFill>
                <a:schemeClr val="bg1"/>
              </a:solidFill>
            </a:endParaRPr>
          </a:p>
        </p:txBody>
      </p:sp>
      <p:pic>
        <p:nvPicPr>
          <p:cNvPr id="4" name="Picture 3">
            <a:extLst>
              <a:ext uri="{FF2B5EF4-FFF2-40B4-BE49-F238E27FC236}">
                <a16:creationId xmlns:a16="http://schemas.microsoft.com/office/drawing/2014/main" id="{88CDE6F4-9518-4C10-9FE5-9D756488E100}"/>
              </a:ext>
            </a:extLst>
          </p:cNvPr>
          <p:cNvPicPr>
            <a:picLocks noChangeAspect="1"/>
          </p:cNvPicPr>
          <p:nvPr/>
        </p:nvPicPr>
        <p:blipFill>
          <a:blip r:embed="rId16"/>
          <a:stretch>
            <a:fillRect/>
          </a:stretch>
        </p:blipFill>
        <p:spPr>
          <a:xfrm>
            <a:off x="6889839" y="1440754"/>
            <a:ext cx="814851" cy="819265"/>
          </a:xfrm>
          <a:prstGeom prst="rect">
            <a:avLst/>
          </a:prstGeom>
        </p:spPr>
      </p:pic>
      <p:pic>
        <p:nvPicPr>
          <p:cNvPr id="16" name="Picture 15">
            <a:extLst>
              <a:ext uri="{FF2B5EF4-FFF2-40B4-BE49-F238E27FC236}">
                <a16:creationId xmlns:a16="http://schemas.microsoft.com/office/drawing/2014/main" id="{02552D1B-D43A-4ACE-8E29-05B5D00F91BC}"/>
              </a:ext>
            </a:extLst>
          </p:cNvPr>
          <p:cNvPicPr>
            <a:picLocks noChangeAspect="1"/>
          </p:cNvPicPr>
          <p:nvPr/>
        </p:nvPicPr>
        <p:blipFill>
          <a:blip r:embed="rId17"/>
          <a:stretch>
            <a:fillRect/>
          </a:stretch>
        </p:blipFill>
        <p:spPr>
          <a:xfrm>
            <a:off x="10308167" y="1432683"/>
            <a:ext cx="933450" cy="862488"/>
          </a:xfrm>
          <a:prstGeom prst="rect">
            <a:avLst/>
          </a:prstGeom>
        </p:spPr>
      </p:pic>
      <p:pic>
        <p:nvPicPr>
          <p:cNvPr id="20" name="Picture 19">
            <a:extLst>
              <a:ext uri="{FF2B5EF4-FFF2-40B4-BE49-F238E27FC236}">
                <a16:creationId xmlns:a16="http://schemas.microsoft.com/office/drawing/2014/main" id="{4D6349A4-7508-4176-8B23-A4803A70E74C}"/>
              </a:ext>
            </a:extLst>
          </p:cNvPr>
          <p:cNvPicPr>
            <a:picLocks noChangeAspect="1"/>
          </p:cNvPicPr>
          <p:nvPr/>
        </p:nvPicPr>
        <p:blipFill>
          <a:blip r:embed="rId18"/>
          <a:stretch>
            <a:fillRect/>
          </a:stretch>
        </p:blipFill>
        <p:spPr>
          <a:xfrm>
            <a:off x="10308167" y="2583003"/>
            <a:ext cx="933451" cy="840084"/>
          </a:xfrm>
          <a:prstGeom prst="rect">
            <a:avLst/>
          </a:prstGeom>
        </p:spPr>
      </p:pic>
    </p:spTree>
    <p:extLst>
      <p:ext uri="{BB962C8B-B14F-4D97-AF65-F5344CB8AC3E}">
        <p14:creationId xmlns:p14="http://schemas.microsoft.com/office/powerpoint/2010/main" val="292625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6322A"/>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9380A0-F828-40F6-ABA0-CB684060C995}"/>
              </a:ext>
            </a:extLst>
          </p:cNvPr>
          <p:cNvPicPr>
            <a:picLocks noChangeAspect="1"/>
          </p:cNvPicPr>
          <p:nvPr/>
        </p:nvPicPr>
        <p:blipFill>
          <a:blip r:embed="rId3"/>
          <a:stretch>
            <a:fillRect/>
          </a:stretch>
        </p:blipFill>
        <p:spPr>
          <a:xfrm>
            <a:off x="1524001" y="300093"/>
            <a:ext cx="9143999" cy="6324314"/>
          </a:xfrm>
          <a:prstGeom prst="rect">
            <a:avLst/>
          </a:prstGeom>
        </p:spPr>
      </p:pic>
      <p:sp>
        <p:nvSpPr>
          <p:cNvPr id="6" name="TextBox 5">
            <a:extLst>
              <a:ext uri="{FF2B5EF4-FFF2-40B4-BE49-F238E27FC236}">
                <a16:creationId xmlns:a16="http://schemas.microsoft.com/office/drawing/2014/main" id="{450BAF91-4632-4A48-A0BC-20AB5D0D29E5}"/>
              </a:ext>
            </a:extLst>
          </p:cNvPr>
          <p:cNvSpPr txBox="1"/>
          <p:nvPr/>
        </p:nvSpPr>
        <p:spPr>
          <a:xfrm>
            <a:off x="2067340" y="4258222"/>
            <a:ext cx="5380383" cy="1754326"/>
          </a:xfrm>
          <a:prstGeom prst="rect">
            <a:avLst/>
          </a:prstGeom>
          <a:solidFill>
            <a:schemeClr val="bg1"/>
          </a:solidFill>
        </p:spPr>
        <p:txBody>
          <a:bodyPr wrap="square" rtlCol="0" anchor="ctr">
            <a:spAutoFit/>
          </a:bodyPr>
          <a:lstStyle/>
          <a:p>
            <a:endPar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a:p>
            <a:r>
              <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rPr>
              <a:t> 1. Project Overview</a:t>
            </a:r>
          </a:p>
          <a:p>
            <a:endParaRPr lang="en-US" sz="36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2" name="Slide Number Placeholder 1">
            <a:extLst>
              <a:ext uri="{FF2B5EF4-FFF2-40B4-BE49-F238E27FC236}">
                <a16:creationId xmlns:a16="http://schemas.microsoft.com/office/drawing/2014/main" id="{0C20A05A-1E61-419B-8225-50C27E807A0F}"/>
              </a:ext>
            </a:extLst>
          </p:cNvPr>
          <p:cNvSpPr>
            <a:spLocks noGrp="1"/>
          </p:cNvSpPr>
          <p:nvPr>
            <p:ph type="sldNum" sz="quarter" idx="12"/>
          </p:nvPr>
        </p:nvSpPr>
        <p:spPr/>
        <p:txBody>
          <a:bodyPr/>
          <a:lstStyle/>
          <a:p>
            <a:fld id="{2BD03CB1-4DB3-405C-876B-B27AD0EBE084}" type="slidenum">
              <a:rPr lang="en-US" smtClean="0"/>
              <a:t>4</a:t>
            </a:fld>
            <a:endParaRPr lang="en-US"/>
          </a:p>
        </p:txBody>
      </p:sp>
      <p:sp>
        <p:nvSpPr>
          <p:cNvPr id="3" name="Rectangle 2">
            <a:extLst>
              <a:ext uri="{FF2B5EF4-FFF2-40B4-BE49-F238E27FC236}">
                <a16:creationId xmlns:a16="http://schemas.microsoft.com/office/drawing/2014/main" id="{B58459CE-3466-455A-8FD5-9D14FA580553}"/>
              </a:ext>
            </a:extLst>
          </p:cNvPr>
          <p:cNvSpPr/>
          <p:nvPr/>
        </p:nvSpPr>
        <p:spPr>
          <a:xfrm>
            <a:off x="2173358" y="4850297"/>
            <a:ext cx="543339" cy="556591"/>
          </a:xfrm>
          <a:prstGeom prst="rect">
            <a:avLst/>
          </a:prstGeom>
          <a:noFill/>
          <a:ln w="57150">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E93410-D7E6-4425-8026-3EB6015F5A5D}"/>
              </a:ext>
            </a:extLst>
          </p:cNvPr>
          <p:cNvSpPr/>
          <p:nvPr/>
        </p:nvSpPr>
        <p:spPr>
          <a:xfrm>
            <a:off x="2173356" y="4572001"/>
            <a:ext cx="4863548" cy="1166191"/>
          </a:xfrm>
          <a:prstGeom prst="rect">
            <a:avLst/>
          </a:prstGeom>
          <a:noFill/>
          <a:ln w="57150">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5503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410846"/>
            <a:ext cx="8881110" cy="705648"/>
          </a:xfrm>
        </p:spPr>
        <p:txBody>
          <a:bodyPr>
            <a:normAutofit/>
          </a:bodyPr>
          <a:lstStyle/>
          <a:p>
            <a:r>
              <a:rPr lang="en-US" sz="3200" b="1" dirty="0">
                <a:solidFill>
                  <a:srgbClr val="96322A"/>
                </a:solidFill>
              </a:rPr>
              <a:t>Data Cleaning, 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5</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341115" y="1129425"/>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AA4C26C-0252-4FC9-B832-51C4C92DFC92}"/>
              </a:ext>
            </a:extLst>
          </p:cNvPr>
          <p:cNvSpPr txBox="1"/>
          <p:nvPr/>
        </p:nvSpPr>
        <p:spPr>
          <a:xfrm>
            <a:off x="1158240" y="1417238"/>
            <a:ext cx="10195560" cy="954107"/>
          </a:xfrm>
          <a:prstGeom prst="rect">
            <a:avLst/>
          </a:prstGeom>
          <a:noFill/>
        </p:spPr>
        <p:txBody>
          <a:bodyPr wrap="square" rtlCol="0">
            <a:spAutoFit/>
          </a:bodyPr>
          <a:lstStyle/>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Extract: Explored different options in NYC Open Database to extract our data in form of csv. Extracted data for 2020-2021.</a:t>
            </a:r>
          </a:p>
        </p:txBody>
      </p:sp>
      <p:pic>
        <p:nvPicPr>
          <p:cNvPr id="12" name="Graphic 11" descr="Badge Tick1 with solid fill">
            <a:extLst>
              <a:ext uri="{FF2B5EF4-FFF2-40B4-BE49-F238E27FC236}">
                <a16:creationId xmlns:a16="http://schemas.microsoft.com/office/drawing/2014/main" id="{141188C3-1495-4D07-9C91-BEBA4E17D4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8151" y="1408193"/>
            <a:ext cx="914400" cy="914400"/>
          </a:xfrm>
          <a:prstGeom prst="rect">
            <a:avLst/>
          </a:prstGeom>
        </p:spPr>
      </p:pic>
      <p:pic>
        <p:nvPicPr>
          <p:cNvPr id="13" name="Graphic 12" descr="Badge Tick1 with solid fill">
            <a:extLst>
              <a:ext uri="{FF2B5EF4-FFF2-40B4-BE49-F238E27FC236}">
                <a16:creationId xmlns:a16="http://schemas.microsoft.com/office/drawing/2014/main" id="{B829DC1C-7DC9-4B61-843B-ED527E9CB4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136" y="2584822"/>
            <a:ext cx="914400" cy="914400"/>
          </a:xfrm>
          <a:prstGeom prst="rect">
            <a:avLst/>
          </a:prstGeom>
        </p:spPr>
      </p:pic>
      <p:pic>
        <p:nvPicPr>
          <p:cNvPr id="14" name="Graphic 13" descr="Badge Tick1 with solid fill">
            <a:extLst>
              <a:ext uri="{FF2B5EF4-FFF2-40B4-BE49-F238E27FC236}">
                <a16:creationId xmlns:a16="http://schemas.microsoft.com/office/drawing/2014/main" id="{A0AB4E1A-013F-4C0D-9B85-EA9B2A8943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5109" y="4768234"/>
            <a:ext cx="914400" cy="914400"/>
          </a:xfrm>
          <a:prstGeom prst="rect">
            <a:avLst/>
          </a:prstGeom>
        </p:spPr>
      </p:pic>
      <p:sp>
        <p:nvSpPr>
          <p:cNvPr id="3" name="TextBox 2">
            <a:extLst>
              <a:ext uri="{FF2B5EF4-FFF2-40B4-BE49-F238E27FC236}">
                <a16:creationId xmlns:a16="http://schemas.microsoft.com/office/drawing/2014/main" id="{BCD6A4F4-C686-9B4E-B7F6-BEFB13CC5E13}"/>
              </a:ext>
            </a:extLst>
          </p:cNvPr>
          <p:cNvSpPr txBox="1"/>
          <p:nvPr/>
        </p:nvSpPr>
        <p:spPr>
          <a:xfrm>
            <a:off x="1158240" y="2514420"/>
            <a:ext cx="9392448" cy="2523768"/>
          </a:xfrm>
          <a:prstGeom prst="rect">
            <a:avLst/>
          </a:prstGeom>
          <a:noFill/>
        </p:spPr>
        <p:txBody>
          <a:bodyPr wrap="square" rtlCol="0">
            <a:spAutoFit/>
          </a:bodyPr>
          <a:lstStyle/>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Transform: </a:t>
            </a:r>
          </a:p>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 Cleaned &amp; transformed our data to remove duplicates, delete extraneous columns, removed null fields etc. </a:t>
            </a:r>
          </a:p>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b) Created required json for visualizations and csv files to be loaded into SQL.</a:t>
            </a:r>
          </a:p>
          <a:p>
            <a:endParaRPr lang="en-US" dirty="0"/>
          </a:p>
        </p:txBody>
      </p:sp>
      <p:sp>
        <p:nvSpPr>
          <p:cNvPr id="4" name="TextBox 3">
            <a:extLst>
              <a:ext uri="{FF2B5EF4-FFF2-40B4-BE49-F238E27FC236}">
                <a16:creationId xmlns:a16="http://schemas.microsoft.com/office/drawing/2014/main" id="{F5EB4ED0-2217-A64E-A3F7-4A8A2F5A7AEF}"/>
              </a:ext>
            </a:extLst>
          </p:cNvPr>
          <p:cNvSpPr txBox="1"/>
          <p:nvPr/>
        </p:nvSpPr>
        <p:spPr>
          <a:xfrm>
            <a:off x="1158240" y="4741881"/>
            <a:ext cx="9819168" cy="954107"/>
          </a:xfrm>
          <a:prstGeom prst="rect">
            <a:avLst/>
          </a:prstGeom>
          <a:noFill/>
        </p:spPr>
        <p:txBody>
          <a:bodyPr wrap="square" rtlCol="0">
            <a:spAutoFit/>
          </a:bodyPr>
          <a:lstStyle/>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Load: a) Created SQL tables with required fields &amp; constraints.</a:t>
            </a:r>
            <a:b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br>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b) Loaded the data (two relations – restaurants &amp; violations)</a:t>
            </a:r>
            <a:endParaRPr lang="en-US" sz="2800" dirty="0"/>
          </a:p>
        </p:txBody>
      </p:sp>
    </p:spTree>
    <p:extLst>
      <p:ext uri="{BB962C8B-B14F-4D97-AF65-F5344CB8AC3E}">
        <p14:creationId xmlns:p14="http://schemas.microsoft.com/office/powerpoint/2010/main" val="10981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136525"/>
            <a:ext cx="8881110" cy="705648"/>
          </a:xfrm>
        </p:spPr>
        <p:txBody>
          <a:bodyPr>
            <a:normAutofit/>
          </a:bodyPr>
          <a:lstStyle/>
          <a:p>
            <a:r>
              <a:rPr lang="en-US" sz="3200" b="1" dirty="0">
                <a:solidFill>
                  <a:srgbClr val="96322A"/>
                </a:solidFill>
              </a:rPr>
              <a:t>Data Cleaning, 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6</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58240" y="763670"/>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D932D19-D04D-354A-8304-2931DB4346FE}"/>
              </a:ext>
            </a:extLst>
          </p:cNvPr>
          <p:cNvPicPr>
            <a:picLocks noChangeAspect="1"/>
          </p:cNvPicPr>
          <p:nvPr/>
        </p:nvPicPr>
        <p:blipFill>
          <a:blip r:embed="rId5"/>
          <a:stretch>
            <a:fillRect/>
          </a:stretch>
        </p:blipFill>
        <p:spPr>
          <a:xfrm>
            <a:off x="995501" y="788947"/>
            <a:ext cx="10071100" cy="5778500"/>
          </a:xfrm>
          <a:prstGeom prst="rect">
            <a:avLst/>
          </a:prstGeom>
        </p:spPr>
      </p:pic>
    </p:spTree>
    <p:extLst>
      <p:ext uri="{BB962C8B-B14F-4D97-AF65-F5344CB8AC3E}">
        <p14:creationId xmlns:p14="http://schemas.microsoft.com/office/powerpoint/2010/main" val="174083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136525"/>
            <a:ext cx="8881110" cy="705648"/>
          </a:xfrm>
        </p:spPr>
        <p:txBody>
          <a:bodyPr>
            <a:normAutofit/>
          </a:bodyPr>
          <a:lstStyle/>
          <a:p>
            <a:r>
              <a:rPr lang="en-US" sz="3200" b="1" dirty="0">
                <a:solidFill>
                  <a:srgbClr val="96322A"/>
                </a:solidFill>
              </a:rPr>
              <a:t>Data Cleaning, 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7</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58240" y="763670"/>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F26A8A2-4AE2-A548-A942-21DDA3B0C0D8}"/>
              </a:ext>
            </a:extLst>
          </p:cNvPr>
          <p:cNvPicPr>
            <a:picLocks noChangeAspect="1"/>
          </p:cNvPicPr>
          <p:nvPr/>
        </p:nvPicPr>
        <p:blipFill>
          <a:blip r:embed="rId5"/>
          <a:stretch>
            <a:fillRect/>
          </a:stretch>
        </p:blipFill>
        <p:spPr>
          <a:xfrm>
            <a:off x="863600" y="825500"/>
            <a:ext cx="10464800" cy="5207000"/>
          </a:xfrm>
          <a:prstGeom prst="rect">
            <a:avLst/>
          </a:prstGeom>
        </p:spPr>
      </p:pic>
    </p:spTree>
    <p:extLst>
      <p:ext uri="{BB962C8B-B14F-4D97-AF65-F5344CB8AC3E}">
        <p14:creationId xmlns:p14="http://schemas.microsoft.com/office/powerpoint/2010/main" val="169513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1000" r="-2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991003" y="136525"/>
            <a:ext cx="8881110" cy="705648"/>
          </a:xfrm>
        </p:spPr>
        <p:txBody>
          <a:bodyPr>
            <a:normAutofit/>
          </a:bodyPr>
          <a:lstStyle/>
          <a:p>
            <a:r>
              <a:rPr lang="en-US" sz="3200" b="1" dirty="0">
                <a:solidFill>
                  <a:srgbClr val="96322A"/>
                </a:solidFill>
              </a:rPr>
              <a:t>Data Cleaning, creating DB in SQL, ETL &amp; Flask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8</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0" y="6276894"/>
            <a:ext cx="1991003" cy="581106"/>
          </a:xfrm>
          <a:prstGeom prst="rect">
            <a:avLst/>
          </a:prstGeom>
        </p:spPr>
      </p:pic>
      <p:sp>
        <p:nvSpPr>
          <p:cNvPr id="8" name="Rectangle 7">
            <a:extLst>
              <a:ext uri="{FF2B5EF4-FFF2-40B4-BE49-F238E27FC236}">
                <a16:creationId xmlns:a16="http://schemas.microsoft.com/office/drawing/2014/main" id="{7819BA35-EE0F-4ABB-BEBA-21534EB9317F}"/>
              </a:ext>
            </a:extLst>
          </p:cNvPr>
          <p:cNvSpPr/>
          <p:nvPr/>
        </p:nvSpPr>
        <p:spPr>
          <a:xfrm flipV="1">
            <a:off x="0" y="6199501"/>
            <a:ext cx="12192000" cy="77392"/>
          </a:xfrm>
          <a:prstGeom prst="rect">
            <a:avLst/>
          </a:prstGeom>
          <a:solidFill>
            <a:srgbClr val="96322A"/>
          </a:solidFill>
          <a:ln>
            <a:solidFill>
              <a:srgbClr val="E5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1158240" y="763670"/>
            <a:ext cx="8881110"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AA4C26C-0252-4FC9-B832-51C4C92DFC92}"/>
              </a:ext>
            </a:extLst>
          </p:cNvPr>
          <p:cNvSpPr txBox="1"/>
          <p:nvPr/>
        </p:nvSpPr>
        <p:spPr>
          <a:xfrm>
            <a:off x="995501" y="804244"/>
            <a:ext cx="10720179" cy="1077218"/>
          </a:xfrm>
          <a:prstGeom prst="rect">
            <a:avLst/>
          </a:prstGeom>
          <a:noFill/>
        </p:spPr>
        <p:txBody>
          <a:bodyPr wrap="square" rtlCol="0">
            <a:spAutoFit/>
          </a:bodyPr>
          <a:lstStyle/>
          <a:p>
            <a:r>
              <a:rPr lang="en-US" sz="2800"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Flask: </a:t>
            </a:r>
          </a:p>
          <a:p>
            <a:pPr marL="514350" indent="-514350">
              <a:buAutoNum type="alphaLcParenR"/>
            </a:pPr>
            <a:r>
              <a:rPr lang="en-US"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app.py</a:t>
            </a:r>
            <a:r>
              <a:rPr lang="en-US"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was setup to include the routes for each of our tables and 5 html pages.</a:t>
            </a:r>
          </a:p>
          <a:p>
            <a:pPr marL="514350" indent="-514350">
              <a:buAutoNum type="alphaLcParenR"/>
            </a:pPr>
            <a:r>
              <a:rPr lang="en-US"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Used </a:t>
            </a:r>
            <a:r>
              <a:rPr lang="en-US" dirty="0" err="1">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SQLAlchemy</a:t>
            </a:r>
            <a:r>
              <a:rPr lang="en-US" dirty="0">
                <a:solidFill>
                  <a:schemeClr val="tx1">
                    <a:lumMod val="95000"/>
                    <a:lumOff val="5000"/>
                  </a:schemeClr>
                </a:solidFill>
                <a:latin typeface="Calibri" panose="020F0502020204030204" pitchFamily="34" charset="0"/>
                <a:ea typeface="Calibri" panose="020F0502020204030204" pitchFamily="34" charset="0"/>
                <a:cs typeface="Calibri" panose="020F0502020204030204" pitchFamily="34" charset="0"/>
              </a:rPr>
              <a:t> to connect to our database.</a:t>
            </a:r>
          </a:p>
        </p:txBody>
      </p:sp>
      <p:pic>
        <p:nvPicPr>
          <p:cNvPr id="12" name="Graphic 11" descr="Badge Tick1 with solid fill">
            <a:extLst>
              <a:ext uri="{FF2B5EF4-FFF2-40B4-BE49-F238E27FC236}">
                <a16:creationId xmlns:a16="http://schemas.microsoft.com/office/drawing/2014/main" id="{141188C3-1495-4D07-9C91-BEBA4E17D4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754" y="870545"/>
            <a:ext cx="914400" cy="914400"/>
          </a:xfrm>
          <a:prstGeom prst="rect">
            <a:avLst/>
          </a:prstGeom>
        </p:spPr>
      </p:pic>
      <p:pic>
        <p:nvPicPr>
          <p:cNvPr id="4" name="Picture 3">
            <a:extLst>
              <a:ext uri="{FF2B5EF4-FFF2-40B4-BE49-F238E27FC236}">
                <a16:creationId xmlns:a16="http://schemas.microsoft.com/office/drawing/2014/main" id="{6CE8A6D6-1968-0444-BFF8-61DC2FB0E14D}"/>
              </a:ext>
            </a:extLst>
          </p:cNvPr>
          <p:cNvPicPr>
            <a:picLocks noChangeAspect="1"/>
          </p:cNvPicPr>
          <p:nvPr/>
        </p:nvPicPr>
        <p:blipFill>
          <a:blip r:embed="rId7"/>
          <a:stretch>
            <a:fillRect/>
          </a:stretch>
        </p:blipFill>
        <p:spPr>
          <a:xfrm>
            <a:off x="1181100" y="1881462"/>
            <a:ext cx="9829800" cy="4633638"/>
          </a:xfrm>
          <a:prstGeom prst="rect">
            <a:avLst/>
          </a:prstGeom>
        </p:spPr>
      </p:pic>
    </p:spTree>
    <p:extLst>
      <p:ext uri="{BB962C8B-B14F-4D97-AF65-F5344CB8AC3E}">
        <p14:creationId xmlns:p14="http://schemas.microsoft.com/office/powerpoint/2010/main" val="316086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1000" fill="hold"/>
                                        <p:tgtEl>
                                          <p:spTgt spid="6"/>
                                        </p:tgtEl>
                                        <p:attrNameLst>
                                          <p:attrName>ppt_w</p:attrName>
                                        </p:attrNameLst>
                                      </p:cBhvr>
                                      <p:tavLst>
                                        <p:tav tm="0">
                                          <p:val>
                                            <p:fltVal val="0"/>
                                          </p:val>
                                        </p:tav>
                                        <p:tav tm="100000">
                                          <p:val>
                                            <p:strVal val="#ppt_w"/>
                                          </p:val>
                                        </p:tav>
                                      </p:tavLst>
                                    </p:anim>
                                    <p:anim calcmode="lin" valueType="num">
                                      <p:cBhvr>
                                        <p:cTn id="16" dur="1000" fill="hold"/>
                                        <p:tgtEl>
                                          <p:spTgt spid="6"/>
                                        </p:tgtEl>
                                        <p:attrNameLst>
                                          <p:attrName>ppt_h</p:attrName>
                                        </p:attrNameLst>
                                      </p:cBhvr>
                                      <p:tavLst>
                                        <p:tav tm="0">
                                          <p:val>
                                            <p:fltVal val="0"/>
                                          </p:val>
                                        </p:tav>
                                        <p:tav tm="100000">
                                          <p:val>
                                            <p:strVal val="#ppt_h"/>
                                          </p:val>
                                        </p:tav>
                                      </p:tavLst>
                                    </p:anim>
                                    <p:anim calcmode="lin" valueType="num">
                                      <p:cBhvr>
                                        <p:cTn id="17" dur="1000" fill="hold"/>
                                        <p:tgtEl>
                                          <p:spTgt spid="6"/>
                                        </p:tgtEl>
                                        <p:attrNameLst>
                                          <p:attrName>style.rotation</p:attrName>
                                        </p:attrNameLst>
                                      </p:cBhvr>
                                      <p:tavLst>
                                        <p:tav tm="0">
                                          <p:val>
                                            <p:fltVal val="90"/>
                                          </p:val>
                                        </p:tav>
                                        <p:tav tm="100000">
                                          <p:val>
                                            <p:fltVal val="0"/>
                                          </p:val>
                                        </p:tav>
                                      </p:tavLst>
                                    </p:anim>
                                    <p:animEffect transition="in" filter="fade">
                                      <p:cBhvr>
                                        <p:cTn id="18" dur="10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5541F-7BFA-479C-B8B4-DDE116914320}"/>
              </a:ext>
            </a:extLst>
          </p:cNvPr>
          <p:cNvSpPr>
            <a:spLocks noGrp="1"/>
          </p:cNvSpPr>
          <p:nvPr>
            <p:ph type="title"/>
          </p:nvPr>
        </p:nvSpPr>
        <p:spPr>
          <a:xfrm>
            <a:off x="1052222" y="58022"/>
            <a:ext cx="8881110" cy="705648"/>
          </a:xfrm>
        </p:spPr>
        <p:txBody>
          <a:bodyPr>
            <a:normAutofit/>
          </a:bodyPr>
          <a:lstStyle/>
          <a:p>
            <a:r>
              <a:rPr lang="en-US" sz="3600" b="1" dirty="0">
                <a:solidFill>
                  <a:schemeClr val="bg1"/>
                </a:solidFill>
              </a:rPr>
              <a:t>Web pages </a:t>
            </a:r>
          </a:p>
        </p:txBody>
      </p:sp>
      <p:sp>
        <p:nvSpPr>
          <p:cNvPr id="11" name="Slide Number Placeholder 10">
            <a:extLst>
              <a:ext uri="{FF2B5EF4-FFF2-40B4-BE49-F238E27FC236}">
                <a16:creationId xmlns:a16="http://schemas.microsoft.com/office/drawing/2014/main" id="{3638B894-F5CB-41EC-A4AE-32E1D6A3E77D}"/>
              </a:ext>
            </a:extLst>
          </p:cNvPr>
          <p:cNvSpPr>
            <a:spLocks noGrp="1"/>
          </p:cNvSpPr>
          <p:nvPr>
            <p:ph type="sldNum" sz="quarter" idx="12"/>
          </p:nvPr>
        </p:nvSpPr>
        <p:spPr/>
        <p:txBody>
          <a:bodyPr/>
          <a:lstStyle/>
          <a:p>
            <a:fld id="{2BD03CB1-4DB3-405C-876B-B27AD0EBE084}" type="slidenum">
              <a:rPr lang="en-US" smtClean="0"/>
              <a:t>9</a:t>
            </a:fld>
            <a:endParaRPr lang="en-US"/>
          </a:p>
        </p:txBody>
      </p:sp>
      <p:pic>
        <p:nvPicPr>
          <p:cNvPr id="5" name="Picture 4">
            <a:extLst>
              <a:ext uri="{FF2B5EF4-FFF2-40B4-BE49-F238E27FC236}">
                <a16:creationId xmlns:a16="http://schemas.microsoft.com/office/drawing/2014/main" id="{F112826D-8205-4543-9CA7-8C18E18B2A81}"/>
              </a:ext>
            </a:extLst>
          </p:cNvPr>
          <p:cNvPicPr>
            <a:picLocks noChangeAspect="1"/>
          </p:cNvPicPr>
          <p:nvPr/>
        </p:nvPicPr>
        <p:blipFill>
          <a:blip r:embed="rId4"/>
          <a:stretch>
            <a:fillRect/>
          </a:stretch>
        </p:blipFill>
        <p:spPr>
          <a:xfrm>
            <a:off x="55180" y="6250883"/>
            <a:ext cx="1991003" cy="581106"/>
          </a:xfrm>
          <a:prstGeom prst="rect">
            <a:avLst/>
          </a:prstGeom>
          <a:blipFill>
            <a:blip r:embed="rId5">
              <a:extLst>
                <a:ext uri="{96DAC541-7B7A-43D3-8B79-37D633B846F1}">
                  <asvg:svgBlip xmlns:asvg="http://schemas.microsoft.com/office/drawing/2016/SVG/main" r:embed="rId6"/>
                </a:ext>
              </a:extLst>
            </a:blip>
            <a:stretch>
              <a:fillRect/>
            </a:stretch>
          </a:blipFill>
        </p:spPr>
      </p:pic>
      <p:cxnSp>
        <p:nvCxnSpPr>
          <p:cNvPr id="10" name="Straight Connector 9">
            <a:extLst>
              <a:ext uri="{FF2B5EF4-FFF2-40B4-BE49-F238E27FC236}">
                <a16:creationId xmlns:a16="http://schemas.microsoft.com/office/drawing/2014/main" id="{2A2D717B-FED3-4573-B2FE-57087D39430D}"/>
              </a:ext>
            </a:extLst>
          </p:cNvPr>
          <p:cNvCxnSpPr>
            <a:cxnSpLocks/>
          </p:cNvCxnSpPr>
          <p:nvPr/>
        </p:nvCxnSpPr>
        <p:spPr>
          <a:xfrm>
            <a:off x="397116" y="599547"/>
            <a:ext cx="10833592" cy="0"/>
          </a:xfrm>
          <a:prstGeom prst="line">
            <a:avLst/>
          </a:prstGeom>
          <a:ln>
            <a:solidFill>
              <a:srgbClr val="96322A"/>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E16F46A-B71A-418B-B822-A68985C74E5B}"/>
              </a:ext>
            </a:extLst>
          </p:cNvPr>
          <p:cNvSpPr txBox="1"/>
          <p:nvPr/>
        </p:nvSpPr>
        <p:spPr>
          <a:xfrm>
            <a:off x="1052222" y="884320"/>
            <a:ext cx="10090636" cy="369332"/>
          </a:xfrm>
          <a:prstGeom prst="rect">
            <a:avLst/>
          </a:prstGeom>
          <a:blipFill>
            <a:blip r:embed="rId5">
              <a:extLst>
                <a:ext uri="{96DAC541-7B7A-43D3-8B79-37D633B846F1}">
                  <asvg:svgBlip xmlns:asvg="http://schemas.microsoft.com/office/drawing/2016/SVG/main" r:embed="rId6"/>
                </a:ext>
              </a:extLst>
            </a:blip>
            <a:stretch>
              <a:fillRect/>
            </a:stretch>
          </a:blipFill>
        </p:spPr>
        <p:txBody>
          <a:bodyPr wrap="square" rtlCol="0">
            <a:spAutoFit/>
          </a:bodyPr>
          <a:lstStyle/>
          <a:p>
            <a:endParaRPr lang="en-US" dirty="0">
              <a:solidFill>
                <a:schemeClr val="bg1">
                  <a:lumMod val="95000"/>
                </a:schemeClr>
              </a:solidFill>
            </a:endParaRPr>
          </a:p>
        </p:txBody>
      </p:sp>
      <p:pic>
        <p:nvPicPr>
          <p:cNvPr id="15" name="Picture 14">
            <a:extLst>
              <a:ext uri="{FF2B5EF4-FFF2-40B4-BE49-F238E27FC236}">
                <a16:creationId xmlns:a16="http://schemas.microsoft.com/office/drawing/2014/main" id="{EFCFC188-EC91-4E4F-A000-ABE99BF74A84}"/>
              </a:ext>
            </a:extLst>
          </p:cNvPr>
          <p:cNvPicPr>
            <a:picLocks noChangeAspect="1"/>
          </p:cNvPicPr>
          <p:nvPr/>
        </p:nvPicPr>
        <p:blipFill>
          <a:blip r:embed="rId7"/>
          <a:stretch>
            <a:fillRect/>
          </a:stretch>
        </p:blipFill>
        <p:spPr>
          <a:xfrm>
            <a:off x="420226" y="2693461"/>
            <a:ext cx="512886" cy="425687"/>
          </a:xfrm>
          <a:prstGeom prst="rect">
            <a:avLst/>
          </a:prstGeom>
        </p:spPr>
      </p:pic>
      <p:sp>
        <p:nvSpPr>
          <p:cNvPr id="19" name="TextBox 18">
            <a:extLst>
              <a:ext uri="{FF2B5EF4-FFF2-40B4-BE49-F238E27FC236}">
                <a16:creationId xmlns:a16="http://schemas.microsoft.com/office/drawing/2014/main" id="{60B0B908-8D78-42CF-BF89-A682E26EA6E9}"/>
              </a:ext>
            </a:extLst>
          </p:cNvPr>
          <p:cNvSpPr txBox="1"/>
          <p:nvPr/>
        </p:nvSpPr>
        <p:spPr>
          <a:xfrm>
            <a:off x="902276" y="1141073"/>
            <a:ext cx="9545350" cy="369332"/>
          </a:xfrm>
          <a:prstGeom prst="rect">
            <a:avLst/>
          </a:prstGeom>
          <a:blipFill>
            <a:blip r:embed="rId5">
              <a:extLst>
                <a:ext uri="{96DAC541-7B7A-43D3-8B79-37D633B846F1}">
                  <asvg:svgBlip xmlns:asvg="http://schemas.microsoft.com/office/drawing/2016/SVG/main" r:embed="rId6"/>
                </a:ext>
              </a:extLst>
            </a:blip>
            <a:stretch>
              <a:fillRect/>
            </a:stretch>
          </a:blipFill>
        </p:spPr>
        <p:txBody>
          <a:bodyPr wrap="square" rtlCol="0">
            <a:spAutoFit/>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Landing page with 4 web pages links , favicon added for each page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8923C074-1678-4EC3-B52C-00739BC1BE5B}"/>
              </a:ext>
            </a:extLst>
          </p:cNvPr>
          <p:cNvSpPr txBox="1"/>
          <p:nvPr/>
        </p:nvSpPr>
        <p:spPr>
          <a:xfrm>
            <a:off x="894244" y="1644173"/>
            <a:ext cx="10090636" cy="369332"/>
          </a:xfrm>
          <a:prstGeom prst="rect">
            <a:avLst/>
          </a:prstGeom>
          <a:blipFill>
            <a:blip r:embed="rId5">
              <a:extLst>
                <a:ext uri="{96DAC541-7B7A-43D3-8B79-37D633B846F1}">
                  <asvg:svgBlip xmlns:asvg="http://schemas.microsoft.com/office/drawing/2016/SVG/main" r:embed="rId6"/>
                </a:ext>
              </a:extLst>
            </a:blip>
            <a:stretch>
              <a:fillRect/>
            </a:stretch>
          </a:blipFill>
        </p:spPr>
        <p:txBody>
          <a:bodyPr wrap="square" rtlCol="0">
            <a:spAutoFit/>
          </a:bodyPr>
          <a:lstStyle/>
          <a:p>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Restaurant finder map page with the information of restaurant name, cuisines names, boro</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ugh and phone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49617228-5E5F-481A-9AA6-70CEC211969A}"/>
              </a:ext>
            </a:extLst>
          </p:cNvPr>
          <p:cNvSpPr txBox="1"/>
          <p:nvPr/>
        </p:nvSpPr>
        <p:spPr>
          <a:xfrm>
            <a:off x="307726" y="710928"/>
            <a:ext cx="10833592" cy="369332"/>
          </a:xfrm>
          <a:prstGeom prst="rect">
            <a:avLst/>
          </a:prstGeom>
          <a:blipFill>
            <a:blip r:embed="rId5">
              <a:extLst>
                <a:ext uri="{96DAC541-7B7A-43D3-8B79-37D633B846F1}">
                  <asvg:svgBlip xmlns:asvg="http://schemas.microsoft.com/office/drawing/2016/SVG/main" r:embed="rId6"/>
                </a:ext>
              </a:extLst>
            </a:blip>
            <a:stretch>
              <a:fillRect/>
            </a:stretch>
          </a:blipFill>
        </p:spPr>
        <p:txBody>
          <a:bodyPr wrap="square" rtlCol="0">
            <a:spAutoFit/>
          </a:bodyPr>
          <a:lstStyle/>
          <a:p>
            <a:pPr marL="285750" indent="-285750">
              <a:buFont typeface="Wingdings" panose="05000000000000000000" pitchFamily="2" charset="2"/>
              <a:buChar char="Ø"/>
            </a:pPr>
            <a:r>
              <a:rPr lang="en-US" b="1" dirty="0">
                <a:solidFill>
                  <a:schemeClr val="bg1"/>
                </a:solidFill>
              </a:rPr>
              <a:t>Created landing page and 4 other web pages using Bootstrap and CSS as following:</a:t>
            </a:r>
          </a:p>
        </p:txBody>
      </p:sp>
      <p:sp>
        <p:nvSpPr>
          <p:cNvPr id="23" name="TextBox 22">
            <a:extLst>
              <a:ext uri="{FF2B5EF4-FFF2-40B4-BE49-F238E27FC236}">
                <a16:creationId xmlns:a16="http://schemas.microsoft.com/office/drawing/2014/main" id="{50FFE665-D39D-4F13-B85E-8BE0D4B71D26}"/>
              </a:ext>
            </a:extLst>
          </p:cNvPr>
          <p:cNvSpPr txBox="1"/>
          <p:nvPr/>
        </p:nvSpPr>
        <p:spPr>
          <a:xfrm>
            <a:off x="894244" y="2146344"/>
            <a:ext cx="7856552" cy="375552"/>
          </a:xfrm>
          <a:prstGeom prst="rect">
            <a:avLst/>
          </a:prstGeom>
          <a:noFill/>
        </p:spPr>
        <p:txBody>
          <a:bodyPr wrap="square">
            <a:spAutoFit/>
          </a:bodyPr>
          <a:lstStyle/>
          <a:p>
            <a:pPr marR="0" lvl="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Cuisines by borough (drop down menu by borough</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pie charts…)</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A2D4BC38-C7FC-4287-83DE-F4660BEA51D1}"/>
              </a:ext>
            </a:extLst>
          </p:cNvPr>
          <p:cNvSpPr txBox="1"/>
          <p:nvPr/>
        </p:nvSpPr>
        <p:spPr>
          <a:xfrm>
            <a:off x="894244" y="2598145"/>
            <a:ext cx="10652987" cy="671915"/>
          </a:xfrm>
          <a:prstGeom prst="rect">
            <a:avLst/>
          </a:prstGeom>
          <a:noFill/>
        </p:spPr>
        <p:txBody>
          <a:bodyPr wrap="square">
            <a:spAutoFit/>
          </a:bodyPr>
          <a:lstStyle/>
          <a:p>
            <a:pPr marR="0" lvl="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Violations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by borough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(drop down menu by borough</a:t>
            </a:r>
            <a:r>
              <a:rPr lang="en-US" dirty="0">
                <a:solidFill>
                  <a:schemeClr val="bg1"/>
                </a:solidFill>
                <a:latin typeface="Calibri" panose="020F0502020204030204" pitchFamily="34" charset="0"/>
                <a:ea typeface="Calibri" panose="020F0502020204030204" pitchFamily="34" charset="0"/>
                <a:cs typeface="Times New Roman" panose="02020603050405020304" pitchFamily="18" charset="0"/>
              </a:rPr>
              <a:t>, bar chart and description of violation codes, list of restaurants for each selected violation code)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35798948-E4E8-4480-9E75-3AB75CB22CA8}"/>
              </a:ext>
            </a:extLst>
          </p:cNvPr>
          <p:cNvSpPr txBox="1"/>
          <p:nvPr/>
        </p:nvSpPr>
        <p:spPr>
          <a:xfrm>
            <a:off x="894244" y="3233264"/>
            <a:ext cx="7963058" cy="375552"/>
          </a:xfrm>
          <a:prstGeom prst="rect">
            <a:avLst/>
          </a:prstGeom>
          <a:noFill/>
        </p:spPr>
        <p:txBody>
          <a:bodyPr wrap="square">
            <a:spAutoFit/>
          </a:bodyPr>
          <a:lstStyle/>
          <a:p>
            <a:pPr marR="0" lvl="0">
              <a:lnSpc>
                <a:spcPct val="107000"/>
              </a:lnSpc>
              <a:spcBef>
                <a:spcPts val="0"/>
              </a:spcBef>
              <a:spcAft>
                <a:spcPts val="800"/>
              </a:spcAft>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Food of fortune </a:t>
            </a: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(spin wheel), restaurant suggestions for each cuisine</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D0078D43-6DDD-4F12-95AF-2D65BCD7A2FC}"/>
              </a:ext>
            </a:extLst>
          </p:cNvPr>
          <p:cNvSpPr txBox="1"/>
          <p:nvPr/>
        </p:nvSpPr>
        <p:spPr>
          <a:xfrm>
            <a:off x="307726" y="3685838"/>
            <a:ext cx="9922630" cy="375552"/>
          </a:xfrm>
          <a:prstGeom prst="rect">
            <a:avLst/>
          </a:prstGeom>
          <a:blipFill>
            <a:blip r:embed="rId8">
              <a:extLst>
                <a:ext uri="{96DAC541-7B7A-43D3-8B79-37D633B846F1}">
                  <asvg:svgBlip xmlns:asvg="http://schemas.microsoft.com/office/drawing/2016/SVG/main" r:embed="rId9"/>
                </a:ext>
              </a:extLst>
            </a:blip>
            <a:stretch>
              <a:fillRect/>
            </a:stretch>
          </a:blipFill>
        </p:spPr>
        <p:txBody>
          <a:bodyPr wrap="square" rtlCol="0">
            <a:spAutoFit/>
          </a:bodyPr>
          <a:lstStyle/>
          <a:p>
            <a:pPr marL="285750" marR="0" lvl="0" indent="-285750">
              <a:lnSpc>
                <a:spcPct val="107000"/>
              </a:lnSpc>
              <a:spcBef>
                <a:spcPts val="0"/>
              </a:spcBef>
              <a:spcAft>
                <a:spcPts val="800"/>
              </a:spcAft>
              <a:buFont typeface="Wingdings" panose="05000000000000000000" pitchFamily="2" charset="2"/>
              <a:buChar char="Ø"/>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Used JavaScript libraries to create all the visualizations and interactive dashboard</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2" name="Picture 31" descr="Diagram&#10;&#10;Description automatically generated">
            <a:extLst>
              <a:ext uri="{FF2B5EF4-FFF2-40B4-BE49-F238E27FC236}">
                <a16:creationId xmlns:a16="http://schemas.microsoft.com/office/drawing/2014/main" id="{068D2AF9-3844-4685-BF30-ACF3CC71BF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0226" y="1605082"/>
            <a:ext cx="493984" cy="493984"/>
          </a:xfrm>
          <a:prstGeom prst="rect">
            <a:avLst/>
          </a:prstGeom>
        </p:spPr>
      </p:pic>
      <p:pic>
        <p:nvPicPr>
          <p:cNvPr id="34" name="Picture 33" descr="A close-up of a handbag&#10;&#10;Description automatically generated with low confidence">
            <a:extLst>
              <a:ext uri="{FF2B5EF4-FFF2-40B4-BE49-F238E27FC236}">
                <a16:creationId xmlns:a16="http://schemas.microsoft.com/office/drawing/2014/main" id="{7C1AACDD-AB54-4386-8F0B-E82B2E93D9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3970" y="2170906"/>
            <a:ext cx="512886" cy="450715"/>
          </a:xfrm>
          <a:prstGeom prst="rect">
            <a:avLst/>
          </a:prstGeom>
        </p:spPr>
      </p:pic>
      <p:pic>
        <p:nvPicPr>
          <p:cNvPr id="36" name="Picture 35">
            <a:extLst>
              <a:ext uri="{FF2B5EF4-FFF2-40B4-BE49-F238E27FC236}">
                <a16:creationId xmlns:a16="http://schemas.microsoft.com/office/drawing/2014/main" id="{F47D43C0-897D-4014-AD5B-648028A0D7C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7116" y="1100720"/>
            <a:ext cx="526594" cy="419430"/>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ABC13659-2F9B-4A02-89A5-DA3FB30343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0226" y="3182714"/>
            <a:ext cx="493983" cy="436784"/>
          </a:xfrm>
          <a:prstGeom prst="rect">
            <a:avLst/>
          </a:prstGeom>
        </p:spPr>
      </p:pic>
    </p:spTree>
    <p:extLst>
      <p:ext uri="{BB962C8B-B14F-4D97-AF65-F5344CB8AC3E}">
        <p14:creationId xmlns:p14="http://schemas.microsoft.com/office/powerpoint/2010/main" val="1711027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80">
                                          <p:stCondLst>
                                            <p:cond delay="0"/>
                                          </p:stCondLst>
                                        </p:cTn>
                                        <p:tgtEl>
                                          <p:spTgt spid="2"/>
                                        </p:tgtEl>
                                      </p:cBhvr>
                                    </p:animEffect>
                                    <p:anim calcmode="lin" valueType="num">
                                      <p:cBhvr>
                                        <p:cTn id="2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31" dur="26">
                                          <p:stCondLst>
                                            <p:cond delay="650"/>
                                          </p:stCondLst>
                                        </p:cTn>
                                        <p:tgtEl>
                                          <p:spTgt spid="2"/>
                                        </p:tgtEl>
                                      </p:cBhvr>
                                      <p:to x="100000" y="60000"/>
                                    </p:animScale>
                                    <p:animScale>
                                      <p:cBhvr>
                                        <p:cTn id="32" dur="166" decel="50000">
                                          <p:stCondLst>
                                            <p:cond delay="676"/>
                                          </p:stCondLst>
                                        </p:cTn>
                                        <p:tgtEl>
                                          <p:spTgt spid="2"/>
                                        </p:tgtEl>
                                      </p:cBhvr>
                                      <p:to x="100000" y="100000"/>
                                    </p:animScale>
                                    <p:animScale>
                                      <p:cBhvr>
                                        <p:cTn id="33" dur="26">
                                          <p:stCondLst>
                                            <p:cond delay="1312"/>
                                          </p:stCondLst>
                                        </p:cTn>
                                        <p:tgtEl>
                                          <p:spTgt spid="2"/>
                                        </p:tgtEl>
                                      </p:cBhvr>
                                      <p:to x="100000" y="80000"/>
                                    </p:animScale>
                                    <p:animScale>
                                      <p:cBhvr>
                                        <p:cTn id="34" dur="166" decel="50000">
                                          <p:stCondLst>
                                            <p:cond delay="1338"/>
                                          </p:stCondLst>
                                        </p:cTn>
                                        <p:tgtEl>
                                          <p:spTgt spid="2"/>
                                        </p:tgtEl>
                                      </p:cBhvr>
                                      <p:to x="100000" y="100000"/>
                                    </p:animScale>
                                    <p:animScale>
                                      <p:cBhvr>
                                        <p:cTn id="35" dur="26">
                                          <p:stCondLst>
                                            <p:cond delay="1642"/>
                                          </p:stCondLst>
                                        </p:cTn>
                                        <p:tgtEl>
                                          <p:spTgt spid="2"/>
                                        </p:tgtEl>
                                      </p:cBhvr>
                                      <p:to x="100000" y="90000"/>
                                    </p:animScale>
                                    <p:animScale>
                                      <p:cBhvr>
                                        <p:cTn id="36" dur="166" decel="50000">
                                          <p:stCondLst>
                                            <p:cond delay="1668"/>
                                          </p:stCondLst>
                                        </p:cTn>
                                        <p:tgtEl>
                                          <p:spTgt spid="2"/>
                                        </p:tgtEl>
                                      </p:cBhvr>
                                      <p:to x="100000" y="100000"/>
                                    </p:animScale>
                                    <p:animScale>
                                      <p:cBhvr>
                                        <p:cTn id="37" dur="26">
                                          <p:stCondLst>
                                            <p:cond delay="1808"/>
                                          </p:stCondLst>
                                        </p:cTn>
                                        <p:tgtEl>
                                          <p:spTgt spid="2"/>
                                        </p:tgtEl>
                                      </p:cBhvr>
                                      <p:to x="100000" y="95000"/>
                                    </p:animScale>
                                    <p:animScale>
                                      <p:cBhvr>
                                        <p:cTn id="38"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1941</TotalTime>
  <Words>630</Words>
  <Application>Microsoft Macintosh PowerPoint</Application>
  <PresentationFormat>Widescreen</PresentationFormat>
  <Paragraphs>95</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-apple-system</vt:lpstr>
      <vt:lpstr>Arial</vt:lpstr>
      <vt:lpstr>Calibri</vt:lpstr>
      <vt:lpstr>Calibri Light</vt:lpstr>
      <vt:lpstr>Microsoft Sans Serif</vt:lpstr>
      <vt:lpstr>Times New Roman</vt:lpstr>
      <vt:lpstr>Wingdings</vt:lpstr>
      <vt:lpstr>Office Theme</vt:lpstr>
      <vt:lpstr>PowerPoint Presentation</vt:lpstr>
      <vt:lpstr>The Data Restaurateurs</vt:lpstr>
      <vt:lpstr>Technologies</vt:lpstr>
      <vt:lpstr>PowerPoint Presentation</vt:lpstr>
      <vt:lpstr>Data Cleaning, creating DB in SQL, ETL &amp; Flask </vt:lpstr>
      <vt:lpstr>Data Cleaning, creating DB in SQL, ETL &amp; Flask </vt:lpstr>
      <vt:lpstr>Data Cleaning, creating DB in SQL, ETL &amp; Flask </vt:lpstr>
      <vt:lpstr>Data Cleaning, creating DB in SQL, ETL &amp; Flask </vt:lpstr>
      <vt:lpstr>Web pages </vt:lpstr>
      <vt:lpstr>Conclusion</vt:lpstr>
      <vt:lpstr>ENJOY THE WEB TOUR NOW! Heroku link: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Dionne</dc:creator>
  <cp:lastModifiedBy>Meet Kaur Sahni</cp:lastModifiedBy>
  <cp:revision>105</cp:revision>
  <dcterms:created xsi:type="dcterms:W3CDTF">2020-06-16T23:54:19Z</dcterms:created>
  <dcterms:modified xsi:type="dcterms:W3CDTF">2021-09-24T23:01:23Z</dcterms:modified>
</cp:coreProperties>
</file>